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08" r:id="rId2"/>
  </p:sldMasterIdLst>
  <p:notesMasterIdLst>
    <p:notesMasterId r:id="rId3"/>
  </p:notesMasterIdLst>
  <p:handoutMasterIdLst>
    <p:handoutMasterId r:id="rId4"/>
  </p:handoutMasterIdLst>
  <p:sldIdLst>
    <p:sldId id="256" r:id="rId5"/>
    <p:sldId id="314" r:id="rId6"/>
    <p:sldId id="258" r:id="rId7"/>
    <p:sldId id="350" r:id="rId8"/>
    <p:sldId id="352" r:id="rId9"/>
    <p:sldId id="354" r:id="rId10"/>
    <p:sldId id="353" r:id="rId11"/>
    <p:sldId id="351" r:id="rId12"/>
    <p:sldId id="356" r:id="rId13"/>
    <p:sldId id="355" r:id="rId14"/>
    <p:sldId id="328" r:id="rId15"/>
    <p:sldId id="329" r:id="rId16"/>
    <p:sldId id="357" r:id="rId17"/>
    <p:sldId id="334" r:id="rId18"/>
    <p:sldId id="335" r:id="rId19"/>
    <p:sldId id="336" r:id="rId20"/>
    <p:sldId id="358" r:id="rId21"/>
    <p:sldId id="349"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797BEA7-A9A7-4392-8323-51DAE04A2D1D}">
          <p14:sldIdLst>
            <p14:sldId id="256"/>
            <p14:sldId id="314"/>
            <p14:sldId id="258"/>
            <p14:sldId id="350"/>
            <p14:sldId id="352"/>
            <p14:sldId id="354"/>
            <p14:sldId id="353"/>
            <p14:sldId id="351"/>
            <p14:sldId id="356"/>
            <p14:sldId id="355"/>
            <p14:sldId id="328"/>
            <p14:sldId id="329"/>
            <p14:sldId id="357"/>
            <p14:sldId id="334"/>
            <p14:sldId id="335"/>
            <p14:sldId id="336"/>
            <p14:sldId id="358"/>
            <p14:sldId id="34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27813"/>
    <p:restoredTop sz="59064"/>
  </p:normalViewPr>
  <p:slideViewPr>
    <p:cSldViewPr>
      <p:cViewPr varScale="1">
        <p:scale>
          <a:sx n="66" d="100"/>
          <a:sy n="66" d="100"/>
        </p:scale>
        <p:origin x="-1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852" y="-84"/>
      </p:cViewPr>
      <p:guideLst>
        <p:guide orient="horz" pos="2880"/>
        <p:guide pos="2160"/>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2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21"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2020/2/10</a:t>
            </a:fld>
            <a:endParaRPr kumimoji="1" lang="ja-JP" altLang="en-US"/>
          </a:p>
        </p:txBody>
      </p:sp>
      <p:sp>
        <p:nvSpPr>
          <p:cNvPr id="1122"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23"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13"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14"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15"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16"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17"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8"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28" name="四角形 10"/>
          <p:cNvSpPr>
            <a:spLocks noGrp="1" noRot="1" noChangeAspect="1"/>
          </p:cNvSpPr>
          <p:nvPr>
            <p:ph type="sldImg" idx="2"/>
          </p:nvPr>
        </p:nvSpPr>
        <p:spPr>
          <a:prstGeom prst="rect">
            <a:avLst/>
          </a:prstGeom>
        </p:spPr>
        <p:txBody>
          <a:bodyPr/>
          <a:p>
            <a:endParaRPr kumimoji="1" lang="ja-JP" altLang="en-US"/>
          </a:p>
        </p:txBody>
      </p:sp>
      <p:sp>
        <p:nvSpPr>
          <p:cNvPr id="1129" name="四角形 11"/>
          <p:cNvSpPr>
            <a:spLocks noGrp="1"/>
          </p:cNvSpPr>
          <p:nvPr>
            <p:ph type="body" sz="quarter" idx="3"/>
          </p:nvPr>
        </p:nvSpPr>
        <p:spPr>
          <a:prstGeom prst="rect">
            <a:avLst/>
          </a:prstGeom>
        </p:spPr>
        <p:txBody>
          <a:bodyPr/>
          <a:p>
            <a:r>
              <a:rPr kumimoji="1" lang="ja-JP" altLang="en-US"/>
              <a:t>皆さん、こんにちは。</a:t>
            </a:r>
            <a:endParaRPr kumimoji="1" lang="ja-JP" altLang="en-US"/>
          </a:p>
          <a:p>
            <a:r>
              <a:rPr kumimoji="1" lang="ja-JP" altLang="en-US"/>
              <a:t>秋田県庁あきた未来創造部　次世代・女性活躍支援課の佐藤と申します。</a:t>
            </a:r>
            <a:endParaRPr kumimoji="1" lang="ja-JP" altLang="en-US"/>
          </a:p>
          <a:p>
            <a:endParaRPr kumimoji="1" lang="ja-JP" altLang="en-US"/>
          </a:p>
          <a:p>
            <a:r>
              <a:rPr kumimoji="1" lang="ja-JP" altLang="en-US"/>
              <a:t>本日は、県の青少年健全育成事業をご紹介する機会を与えていただきまして、</a:t>
            </a:r>
            <a:endParaRPr kumimoji="1" lang="ja-JP" altLang="en-US"/>
          </a:p>
          <a:p>
            <a:r>
              <a:rPr kumimoji="1" lang="ja-JP" altLang="en-US"/>
              <a:t>誠にありがとうございます。</a:t>
            </a:r>
            <a:endParaRPr kumimoji="1" lang="ja-JP" altLang="en-US"/>
          </a:p>
          <a:p>
            <a:endParaRPr kumimoji="1" lang="ja-JP" altLang="en-US"/>
          </a:p>
          <a:p>
            <a:r>
              <a:rPr kumimoji="1" lang="ja-JP" altLang="en-US"/>
              <a:t>それでは、スライドで説明させていただきます。</a:t>
            </a:r>
            <a:endParaRPr kumimoji="1" lang="ja-JP" altLang="en-US"/>
          </a:p>
          <a:p>
            <a:endParaRPr kumimoji="1" lang="ja-JP" altLang="en-US"/>
          </a:p>
        </p:txBody>
      </p:sp>
      <p:sp>
        <p:nvSpPr>
          <p:cNvPr id="1130" name="四角形 1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19" name="四角形 18"/>
          <p:cNvSpPr>
            <a:spLocks noGrp="1" noRot="1" noChangeAspect="1"/>
          </p:cNvSpPr>
          <p:nvPr>
            <p:ph type="sldImg" idx="2"/>
          </p:nvPr>
        </p:nvSpPr>
        <p:spPr>
          <a:prstGeom prst="rect">
            <a:avLst/>
          </a:prstGeom>
        </p:spPr>
        <p:txBody>
          <a:bodyPr/>
          <a:p>
            <a:endParaRPr kumimoji="1" lang="ja-JP" altLang="en-US"/>
          </a:p>
        </p:txBody>
      </p:sp>
      <p:sp>
        <p:nvSpPr>
          <p:cNvPr id="1220" name="四角形 19"/>
          <p:cNvSpPr>
            <a:spLocks noGrp="1"/>
          </p:cNvSpPr>
          <p:nvPr>
            <p:ph type="body" sz="quarter" idx="3"/>
          </p:nvPr>
        </p:nvSpPr>
        <p:spPr>
          <a:prstGeom prst="rect">
            <a:avLst/>
          </a:prstGeom>
        </p:spPr>
        <p:txBody>
          <a:bodyPr/>
          <a:p>
            <a:r>
              <a:rPr kumimoji="1" lang="ja-JP" altLang="en-US"/>
              <a:t>入賞作品は、</a:t>
            </a:r>
            <a:endParaRPr kumimoji="1" lang="ja-JP" altLang="en-US"/>
          </a:p>
          <a:p>
            <a:r>
              <a:rPr kumimoji="1" lang="ja-JP" altLang="en-US"/>
              <a:t>７月２８日から８月４日までの間、</a:t>
            </a:r>
            <a:endParaRPr kumimoji="1" lang="ja-JP" altLang="en-US"/>
          </a:p>
          <a:p>
            <a:r>
              <a:rPr kumimoji="1" lang="ja-JP" altLang="en-US"/>
              <a:t>県庁正庁隣の通路にて展示されました。</a:t>
            </a:r>
            <a:endParaRPr kumimoji="1" lang="ja-JP" altLang="en-US"/>
          </a:p>
          <a:p>
            <a:endParaRPr kumimoji="1" lang="ja-JP" altLang="en-US"/>
          </a:p>
        </p:txBody>
      </p:sp>
      <p:sp>
        <p:nvSpPr>
          <p:cNvPr id="1221"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25" name="四角形 84"/>
          <p:cNvSpPr>
            <a:spLocks noGrp="1" noRot="1" noChangeAspect="1"/>
          </p:cNvSpPr>
          <p:nvPr>
            <p:ph type="sldImg" idx="2"/>
          </p:nvPr>
        </p:nvSpPr>
        <p:spPr>
          <a:prstGeom prst="rect">
            <a:avLst/>
          </a:prstGeom>
        </p:spPr>
        <p:txBody>
          <a:bodyPr/>
          <a:p>
            <a:endParaRPr kumimoji="1" lang="ja-JP" altLang="en-US"/>
          </a:p>
        </p:txBody>
      </p:sp>
      <p:sp>
        <p:nvSpPr>
          <p:cNvPr id="1226" name="四角形 85"/>
          <p:cNvSpPr>
            <a:spLocks noGrp="1"/>
          </p:cNvSpPr>
          <p:nvPr>
            <p:ph type="body" sz="quarter" idx="3"/>
          </p:nvPr>
        </p:nvSpPr>
        <p:spPr>
          <a:prstGeom prst="rect">
            <a:avLst/>
          </a:prstGeom>
        </p:spPr>
        <p:txBody>
          <a:bodyPr/>
          <a:p>
            <a:r>
              <a:rPr kumimoji="1" lang="ja-JP" altLang="en-US"/>
              <a:t>こちらが、入賞作品の一覧です。</a:t>
            </a:r>
            <a:endParaRPr kumimoji="1" lang="ja-JP" altLang="en-US"/>
          </a:p>
          <a:p>
            <a:endParaRPr kumimoji="1" lang="ja-JP" altLang="en-US"/>
          </a:p>
          <a:p>
            <a:r>
              <a:rPr kumimoji="1" lang="ja-JP" altLang="en-US"/>
              <a:t>最優秀賞は、潟上市立羽城（うじょう）中学校２年生、</a:t>
            </a:r>
            <a:endParaRPr kumimoji="1" lang="ja-JP" altLang="en-US"/>
          </a:p>
          <a:p>
            <a:r>
              <a:rPr kumimoji="1" lang="ja-JP" altLang="en-US"/>
              <a:t>たかはし・ひいろさんの</a:t>
            </a:r>
            <a:r>
              <a:rPr kumimoji="1" lang="ja-JP" altLang="en-US"/>
              <a:t>「薬物は、自分をこわす　夢こわす」</a:t>
            </a:r>
            <a:endParaRPr kumimoji="1" lang="ja-JP" altLang="en-US"/>
          </a:p>
          <a:p>
            <a:r>
              <a:rPr kumimoji="1" lang="ja-JP" altLang="en-US"/>
              <a:t>が選定されました。</a:t>
            </a:r>
            <a:endParaRPr kumimoji="1" lang="ja-JP" altLang="en-US"/>
          </a:p>
          <a:p>
            <a:endParaRPr kumimoji="1" lang="ja-JP" altLang="en-US"/>
          </a:p>
          <a:p>
            <a:r>
              <a:rPr kumimoji="1" lang="ja-JP" altLang="en-US"/>
              <a:t>優秀賞は、</a:t>
            </a:r>
            <a:endParaRPr kumimoji="1" lang="ja-JP" altLang="en-US"/>
          </a:p>
          <a:p>
            <a:r>
              <a:rPr kumimoji="1" lang="ja-JP" altLang="en-US"/>
              <a:t>県立横手</a:t>
            </a:r>
            <a:r>
              <a:rPr lang="ja-JP" altLang="en-US"/>
              <a:t>清陵（せいりょう）学院 中学校２年生、</a:t>
            </a:r>
            <a:endParaRPr kumimoji="1" lang="ja-JP" altLang="en-US"/>
          </a:p>
          <a:p>
            <a:r>
              <a:rPr lang="ja-JP" altLang="en-US"/>
              <a:t>よしもと・りんさんの</a:t>
            </a:r>
            <a:r>
              <a:rPr lang="ja-JP" altLang="en-US"/>
              <a:t>「ＳＮＳ　小さな画面に　大きな危険」</a:t>
            </a:r>
            <a:endParaRPr lang="ja-JP" altLang="en-US"/>
          </a:p>
          <a:p>
            <a:r>
              <a:rPr lang="ja-JP" altLang="en-US"/>
              <a:t>由利本荘市立本荘南中学校　３年生、</a:t>
            </a:r>
            <a:endParaRPr lang="ja-JP" altLang="en-US"/>
          </a:p>
          <a:p>
            <a:r>
              <a:rPr lang="ja-JP" altLang="en-US"/>
              <a:t>いとう・いなほさんの</a:t>
            </a:r>
            <a:r>
              <a:rPr lang="ja-JP" altLang="en-US"/>
              <a:t>「思いやる　心で使おうＳＮＳ」</a:t>
            </a:r>
            <a:endParaRPr lang="ja-JP" altLang="en-US"/>
          </a:p>
          <a:p>
            <a:r>
              <a:rPr lang="ja-JP" altLang="en-US"/>
              <a:t>同じく由利本荘市立本荘南中学校　２年生</a:t>
            </a:r>
            <a:endParaRPr lang="ja-JP" altLang="en-US"/>
          </a:p>
          <a:p>
            <a:r>
              <a:rPr lang="ja-JP" altLang="en-US"/>
              <a:t> さくらば・わこさんの「便利でも、クリック一つで　おちいる危険」</a:t>
            </a:r>
            <a:endParaRPr lang="ja-JP" altLang="en-US"/>
          </a:p>
          <a:p>
            <a:r>
              <a:rPr lang="ja-JP" altLang="en-US"/>
              <a:t>が選定されました。</a:t>
            </a:r>
            <a:endParaRPr lang="ja-JP" altLang="en-US"/>
          </a:p>
          <a:p>
            <a:endParaRPr lang="ja-JP" altLang="en-US"/>
          </a:p>
          <a:p>
            <a:r>
              <a:rPr lang="ja-JP" altLang="en-US"/>
              <a:t>優良賞と学校賞はご覧のとおりです。</a:t>
            </a:r>
            <a:endParaRPr lang="ja-JP" altLang="en-US"/>
          </a:p>
          <a:p>
            <a:endParaRPr lang="ja-JP" altLang="en-US"/>
          </a:p>
          <a:p>
            <a:r>
              <a:rPr lang="ja-JP" altLang="en-US"/>
              <a:t>スマートフォンの普及や、</a:t>
            </a:r>
            <a:endParaRPr lang="ja-JP" altLang="en-US"/>
          </a:p>
          <a:p>
            <a:r>
              <a:rPr lang="ja-JP" altLang="en-US"/>
              <a:t>コロナ禍で人と人とのリアルなふれあいが希薄になった影響もあると思いますが、</a:t>
            </a:r>
            <a:endParaRPr lang="ja-JP" altLang="en-US"/>
          </a:p>
          <a:p>
            <a:r>
              <a:rPr lang="ja-JP" altLang="en-US"/>
              <a:t>ＳＮＳに代表されるインターネットトラブルに関する標語が多く見られました。</a:t>
            </a:r>
            <a:endParaRPr lang="ja-JP" altLang="en-US"/>
          </a:p>
          <a:p>
            <a:r>
              <a:rPr lang="ja-JP" altLang="en-US"/>
              <a:t>　</a:t>
            </a:r>
            <a:endParaRPr lang="ja-JP" altLang="en-US"/>
          </a:p>
        </p:txBody>
      </p:sp>
      <p:sp>
        <p:nvSpPr>
          <p:cNvPr id="1227" name="四角形 8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8</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36" name="四角形 18"/>
          <p:cNvSpPr>
            <a:spLocks noGrp="1" noRot="1" noChangeAspect="1"/>
          </p:cNvSpPr>
          <p:nvPr>
            <p:ph type="sldImg" idx="2"/>
          </p:nvPr>
        </p:nvSpPr>
        <p:spPr>
          <a:prstGeom prst="rect">
            <a:avLst/>
          </a:prstGeom>
        </p:spPr>
        <p:txBody>
          <a:bodyPr/>
          <a:p>
            <a:endParaRPr kumimoji="1" lang="ja-JP" altLang="en-US"/>
          </a:p>
        </p:txBody>
      </p:sp>
      <p:sp>
        <p:nvSpPr>
          <p:cNvPr id="1237" name="四角形 19"/>
          <p:cNvSpPr>
            <a:spLocks noGrp="1"/>
          </p:cNvSpPr>
          <p:nvPr>
            <p:ph type="body" sz="quarter" idx="3"/>
          </p:nvPr>
        </p:nvSpPr>
        <p:spPr>
          <a:prstGeom prst="rect">
            <a:avLst/>
          </a:prstGeom>
        </p:spPr>
        <p:txBody>
          <a:bodyPr/>
          <a:p>
            <a:r>
              <a:rPr kumimoji="1" lang="ja-JP" altLang="en-US"/>
              <a:t>次は、</a:t>
            </a:r>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0"/>
                    </a:schemeClr>
                  </a:outerShdw>
                </a:effectLst>
              </a:rPr>
              <a:t>青少年健全育成事業への助成</a:t>
            </a:r>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についてです。</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endParaRPr kumimoji="1" lang="ja-JP" altLang="en-US"/>
          </a:p>
          <a:p>
            <a:r>
              <a:rPr lang="ja-JP" altLang="en-US" sz="2400" b="0"/>
              <a:t>公益社団法人青少年育成秋田県民会議が行う青少年健全育成事業に対して助成し、</a:t>
            </a:r>
            <a:endParaRPr kumimoji="1" lang="ja-JP" altLang="en-US" b="0"/>
          </a:p>
          <a:p>
            <a:r>
              <a:rPr lang="ja-JP" altLang="en-US" sz="2400" b="0"/>
              <a:t>青少年健全育成運動の促進と活性化を図っています。</a:t>
            </a:r>
            <a:endParaRPr lang="ja-JP" altLang="en-US" sz="2400" b="0"/>
          </a:p>
          <a:p>
            <a:endParaRPr lang="ja-JP" altLang="en-US" sz="2400" b="0"/>
          </a:p>
          <a:p>
            <a:r>
              <a:rPr lang="ja-JP" altLang="en-US" sz="2400" b="0"/>
              <a:t>「わたしの主張事業」は、</a:t>
            </a:r>
            <a:endParaRPr lang="ja-JP" altLang="en-US" sz="2400" b="0"/>
          </a:p>
          <a:p>
            <a:r>
              <a:rPr lang="ja-JP" altLang="en-US"/>
              <a:t>多感な時期にある中学生の少年少女たちが、未来への夢や希望、</a:t>
            </a:r>
            <a:endParaRPr lang="ja-JP" altLang="en-US"/>
          </a:p>
          <a:p>
            <a:r>
              <a:rPr lang="ja-JP" altLang="en-US"/>
              <a:t>あるいは日常生活の中での様々な出会い、</a:t>
            </a:r>
            <a:r>
              <a:rPr lang="ja-JP" altLang="en-US"/>
              <a:t>体験を通じた思いなどを発表することにより、</a:t>
            </a:r>
            <a:endParaRPr lang="ja-JP" altLang="en-US"/>
          </a:p>
          <a:p>
            <a:r>
              <a:rPr lang="ja-JP" altLang="en-US"/>
              <a:t>自分の生き方や社会との関わりを考えるとともに、青少年に対する県民の理解、関心を深めるため、</a:t>
            </a:r>
            <a:r>
              <a:rPr lang="ja-JP" altLang="en-US"/>
              <a:t>実施しています。</a:t>
            </a:r>
            <a:endParaRPr lang="ja-JP" altLang="en-US"/>
          </a:p>
          <a:p>
            <a:endParaRPr lang="ja-JP" altLang="en-US" sz="2400" b="0"/>
          </a:p>
          <a:p>
            <a:r>
              <a:rPr lang="ja-JP" altLang="en-US" sz="1800" b="0">
                <a:solidFill>
                  <a:schemeClr val="tx1"/>
                </a:solidFill>
                <a:latin typeface="+mj-ea"/>
                <a:ea typeface="+mj-ea"/>
              </a:rPr>
              <a:t>県北地区大会が</a:t>
            </a:r>
            <a:r>
              <a:rPr lang="ja-JP" altLang="en-US" sz="2400" b="0"/>
              <a:t>９月７日に</a:t>
            </a:r>
            <a:r>
              <a:rPr lang="ja-JP" altLang="en-US" sz="1800" b="0">
                <a:solidFill>
                  <a:schemeClr val="tx1"/>
                </a:solidFill>
                <a:latin typeface="+mj-ea"/>
                <a:ea typeface="+mj-ea"/>
              </a:rPr>
              <a:t>鹿角市文化の杜コモッセで、</a:t>
            </a:r>
            <a:endParaRPr lang="ja-JP" altLang="en-US" sz="2400" b="0"/>
          </a:p>
          <a:p>
            <a:r>
              <a:rPr lang="ja-JP" altLang="en-US" sz="1800" b="0">
                <a:solidFill>
                  <a:schemeClr val="tx1"/>
                </a:solidFill>
                <a:latin typeface="+mj-ea"/>
                <a:ea typeface="+mj-ea"/>
              </a:rPr>
              <a:t>中央地区大会が</a:t>
            </a:r>
            <a:r>
              <a:rPr lang="ja-JP" altLang="en-US" sz="1800" b="0">
                <a:solidFill>
                  <a:schemeClr val="tx1"/>
                </a:solidFill>
                <a:latin typeface="+mj-ea"/>
                <a:ea typeface="+mj-ea"/>
              </a:rPr>
              <a:t>９月８日に</a:t>
            </a:r>
            <a:r>
              <a:rPr lang="ja-JP" altLang="en-US" sz="1800" b="0">
                <a:solidFill>
                  <a:schemeClr val="tx1"/>
                </a:solidFill>
                <a:latin typeface="+mj-ea"/>
                <a:ea typeface="+mj-ea"/>
              </a:rPr>
              <a:t>男鹿市立男鹿南中学校で、</a:t>
            </a:r>
            <a:endParaRPr lang="ja-JP" altLang="en-US" sz="1800" b="0">
              <a:solidFill>
                <a:schemeClr val="tx1"/>
              </a:solidFill>
              <a:latin typeface="+mj-ea"/>
              <a:ea typeface="+mj-ea"/>
            </a:endParaRPr>
          </a:p>
          <a:p>
            <a:r>
              <a:rPr lang="ja-JP" altLang="en-US" sz="1800" b="0">
                <a:solidFill>
                  <a:schemeClr val="tx1"/>
                </a:solidFill>
                <a:latin typeface="+mj-ea"/>
                <a:ea typeface="+mj-ea"/>
              </a:rPr>
              <a:t>県南地区大会が</a:t>
            </a:r>
            <a:r>
              <a:rPr lang="ja-JP" altLang="en-US" sz="1800" b="0">
                <a:solidFill>
                  <a:schemeClr val="tx1"/>
                </a:solidFill>
                <a:latin typeface="+mj-ea"/>
                <a:ea typeface="+mj-ea"/>
              </a:rPr>
              <a:t>８月３０日に仙北市民会館で行われ、</a:t>
            </a:r>
            <a:endParaRPr lang="ja-JP" altLang="en-US" sz="1800" b="0">
              <a:solidFill>
                <a:schemeClr val="tx1"/>
              </a:solidFill>
              <a:latin typeface="+mj-ea"/>
              <a:ea typeface="+mj-ea"/>
            </a:endParaRPr>
          </a:p>
          <a:p>
            <a:r>
              <a:rPr lang="ja-JP" altLang="en-US" sz="1800" b="0">
                <a:solidFill>
                  <a:schemeClr val="tx1"/>
                </a:solidFill>
                <a:latin typeface="+mj-ea"/>
                <a:ea typeface="+mj-ea"/>
              </a:rPr>
              <a:t>各地区から、県大会への出場者各４名の合計１２名が選出されました。</a:t>
            </a:r>
            <a:endParaRPr lang="ja-JP" altLang="en-US" sz="1800" b="0">
              <a:solidFill>
                <a:schemeClr val="tx1"/>
              </a:solidFill>
              <a:latin typeface="+mj-ea"/>
              <a:ea typeface="+mj-ea"/>
            </a:endParaRPr>
          </a:p>
          <a:p>
            <a:endParaRPr lang="ja-JP" altLang="en-US" sz="1800" b="0">
              <a:solidFill>
                <a:schemeClr val="tx1"/>
              </a:solidFill>
              <a:latin typeface="+mj-ea"/>
              <a:ea typeface="+mj-ea"/>
            </a:endParaRPr>
          </a:p>
        </p:txBody>
      </p:sp>
      <p:sp>
        <p:nvSpPr>
          <p:cNvPr id="1238"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48" name="四角形 18"/>
          <p:cNvSpPr>
            <a:spLocks noGrp="1" noRot="1" noChangeAspect="1"/>
          </p:cNvSpPr>
          <p:nvPr>
            <p:ph type="sldImg" idx="2"/>
          </p:nvPr>
        </p:nvSpPr>
        <p:spPr>
          <a:prstGeom prst="rect">
            <a:avLst/>
          </a:prstGeom>
        </p:spPr>
        <p:txBody>
          <a:bodyPr/>
          <a:p>
            <a:endParaRPr kumimoji="1" lang="ja-JP" altLang="en-US"/>
          </a:p>
        </p:txBody>
      </p:sp>
      <p:sp>
        <p:nvSpPr>
          <p:cNvPr id="1249" name="四角形 19"/>
          <p:cNvSpPr>
            <a:spLocks noGrp="1"/>
          </p:cNvSpPr>
          <p:nvPr>
            <p:ph type="body" sz="quarter" idx="3"/>
          </p:nvPr>
        </p:nvSpPr>
        <p:spPr>
          <a:prstGeom prst="rect">
            <a:avLst/>
          </a:prstGeom>
        </p:spPr>
        <p:txBody>
          <a:bodyPr/>
          <a:p>
            <a:pPr/>
            <a:r>
              <a:rPr lang="ja-JP" altLang="en-US" sz="2000" b="0">
                <a:gradFill rotWithShape="1">
                  <a:gsLst>
                    <a:gs pos="0">
                      <a:srgbClr val="160080"/>
                    </a:gs>
                    <a:gs pos="100000">
                      <a:srgbClr val="003EFF"/>
                    </a:gs>
                  </a:gsLst>
                  <a:lin ang="5400000" scaled="1"/>
                  <a:tileRect/>
                </a:gradFill>
              </a:rPr>
              <a:t> </a:t>
            </a:r>
            <a:r>
              <a:rPr lang="ja-JP" altLang="en-US" sz="2000" b="0">
                <a:gradFill rotWithShape="1">
                  <a:gsLst>
                    <a:gs pos="0">
                      <a:srgbClr val="160080"/>
                    </a:gs>
                    <a:gs pos="100000">
                      <a:srgbClr val="003EFF"/>
                    </a:gs>
                  </a:gsLst>
                  <a:lin ang="5400000" scaled="1"/>
                  <a:tileRect/>
                </a:gradFill>
              </a:rPr>
              <a:t>「わたしの主</a:t>
            </a:r>
            <a:r>
              <a:rPr lang="ja-JP" altLang="en-US" sz="2000" b="0">
                <a:gradFill rotWithShape="1">
                  <a:gsLst>
                    <a:gs pos="0">
                      <a:srgbClr val="160080"/>
                    </a:gs>
                    <a:gs pos="100000">
                      <a:srgbClr val="003EFF"/>
                    </a:gs>
                  </a:gsLst>
                  <a:lin ang="5400000" scaled="1"/>
                  <a:tileRect/>
                </a:gradFill>
              </a:rPr>
              <a:t>張」秋田</a:t>
            </a:r>
            <a:r>
              <a:rPr lang="ja-JP" altLang="en-US" sz="2000" b="0">
                <a:gradFill rotWithShape="1">
                  <a:gsLst>
                    <a:gs pos="0">
                      <a:srgbClr val="160080"/>
                    </a:gs>
                    <a:gs pos="100000">
                      <a:srgbClr val="003EFF"/>
                    </a:gs>
                  </a:gsLst>
                  <a:lin ang="5400000" scaled="1"/>
                  <a:tileRect/>
                </a:gradFill>
              </a:rPr>
              <a:t>県大会は、</a:t>
            </a:r>
            <a:endParaRPr lang="ja-JP" altLang="en-US" sz="2000" b="0">
              <a:gradFill rotWithShape="1">
                <a:gsLst>
                  <a:gs pos="0">
                    <a:srgbClr val="160080"/>
                  </a:gs>
                  <a:gs pos="100000">
                    <a:srgbClr val="003EFF"/>
                  </a:gs>
                </a:gsLst>
                <a:lin ang="5400000" scaled="1"/>
                <a:tileRect/>
              </a:gradFill>
            </a:endParaRPr>
          </a:p>
          <a:p>
            <a:pPr/>
            <a:r>
              <a:rPr lang="ja-JP" altLang="en-US" sz="2000" b="0"/>
              <a:t>９月２０日に</a:t>
            </a:r>
            <a:r>
              <a:rPr lang="ja-JP" altLang="en-US" sz="2000" b="0"/>
              <a:t>秋田市立土崎中学校で開催されました。</a:t>
            </a:r>
            <a:endParaRPr lang="ja-JP" altLang="en-US" sz="2000" b="0"/>
          </a:p>
          <a:p>
            <a:pPr/>
            <a:endParaRPr lang="ja-JP" altLang="en-US" sz="2000" b="0"/>
          </a:p>
          <a:p>
            <a:pPr/>
            <a:r>
              <a:rPr lang="ja-JP" altLang="en-US" b="0"/>
              <a:t>県北・中央・県南地区で選出された１２名による主張が</a:t>
            </a:r>
            <a:r>
              <a:rPr lang="ja-JP" altLang="en-US"/>
              <a:t>発表され、</a:t>
            </a:r>
            <a:endParaRPr lang="ja-JP" altLang="en-US" sz="2000" b="1"/>
          </a:p>
          <a:p>
            <a:r>
              <a:rPr kumimoji="1" lang="ja-JP" altLang="en-US"/>
              <a:t>最優秀賞は、</a:t>
            </a:r>
            <a:r>
              <a:rPr lang="ja-JP" altLang="en-US"/>
              <a:t>仙北市立神代（じんだい）中学校３年　高田菜花（たかだ・なのは）さんの</a:t>
            </a:r>
            <a:endParaRPr kumimoji="1" lang="ja-JP" altLang="en-US"/>
          </a:p>
          <a:p>
            <a:r>
              <a:rPr lang="ja-JP" altLang="en-US"/>
              <a:t>「</a:t>
            </a:r>
            <a:r>
              <a:rPr lang="ja-JP" altLang="en-US"/>
              <a:t>風も月も、人も同じ」が受賞しました。</a:t>
            </a:r>
            <a:endParaRPr lang="ja-JP" altLang="en-US"/>
          </a:p>
          <a:p>
            <a:endParaRPr lang="ja-JP" altLang="en-US"/>
          </a:p>
          <a:p>
            <a:r>
              <a:rPr lang="ja-JP" altLang="en-US"/>
              <a:t>高田菜花（たかだ・なのは）さんには、</a:t>
            </a:r>
            <a:endParaRPr lang="ja-JP" altLang="en-US"/>
          </a:p>
          <a:p>
            <a:r>
              <a:rPr lang="ja-JP" altLang="en-US"/>
              <a:t>先にご紹介した青少年健全育成秋田県大会でも発表していただき、</a:t>
            </a:r>
            <a:endParaRPr lang="ja-JP" altLang="en-US"/>
          </a:p>
          <a:p>
            <a:r>
              <a:rPr lang="ja-JP" altLang="en-US"/>
              <a:t>１１月に開催された全国大会では、北海道・東北ブロックの努力賞を受賞しました。</a:t>
            </a:r>
            <a:endParaRPr lang="ja-JP" altLang="en-US"/>
          </a:p>
          <a:p>
            <a:endParaRPr lang="ja-JP" altLang="en-US"/>
          </a:p>
          <a:p>
            <a:r>
              <a:rPr lang="ja-JP" altLang="en-US"/>
              <a:t>その他には、子ども伝承芸能発表事業を行っており、</a:t>
            </a:r>
            <a:endParaRPr lang="ja-JP" altLang="en-US"/>
          </a:p>
          <a:p>
            <a:r>
              <a:rPr lang="ja-JP" altLang="en-US"/>
              <a:t>青少年健全育成秋田県大会で「白岩（しらいわ）ささら」が発表されました。</a:t>
            </a:r>
            <a:endParaRPr lang="ja-JP" altLang="en-US"/>
          </a:p>
          <a:p>
            <a:endParaRPr lang="ja-JP" altLang="en-US"/>
          </a:p>
          <a:p>
            <a:r>
              <a:rPr lang="ja-JP" altLang="en-US"/>
              <a:t>広報啓発事業では、機関誌「青少年あきた」の発行を行っており、</a:t>
            </a:r>
            <a:endParaRPr lang="ja-JP" altLang="en-US"/>
          </a:p>
          <a:p>
            <a:r>
              <a:rPr lang="ja-JP" altLang="en-US"/>
              <a:t>８月と１２月の年２回発行されています。</a:t>
            </a:r>
            <a:endParaRPr lang="ja-JP" altLang="en-US"/>
          </a:p>
          <a:p>
            <a:endParaRPr lang="ja-JP" altLang="en-US"/>
          </a:p>
        </p:txBody>
      </p:sp>
      <p:sp>
        <p:nvSpPr>
          <p:cNvPr id="1250"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12</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57" name="四角形 18"/>
          <p:cNvSpPr>
            <a:spLocks noGrp="1" noRot="1" noChangeAspect="1"/>
          </p:cNvSpPr>
          <p:nvPr>
            <p:ph type="sldImg" idx="2"/>
          </p:nvPr>
        </p:nvSpPr>
        <p:spPr>
          <a:prstGeom prst="rect">
            <a:avLst/>
          </a:prstGeom>
        </p:spPr>
        <p:txBody>
          <a:bodyPr/>
          <a:p>
            <a:endParaRPr kumimoji="1" lang="ja-JP" altLang="en-US"/>
          </a:p>
        </p:txBody>
      </p:sp>
      <p:sp>
        <p:nvSpPr>
          <p:cNvPr id="1258" name="四角形 19"/>
          <p:cNvSpPr>
            <a:spLocks noGrp="1"/>
          </p:cNvSpPr>
          <p:nvPr>
            <p:ph type="body" sz="quarter" idx="3"/>
          </p:nvPr>
        </p:nvSpPr>
        <p:spPr>
          <a:prstGeom prst="rect">
            <a:avLst/>
          </a:prstGeom>
        </p:spPr>
        <p:txBody>
          <a:bodyPr/>
          <a:p>
            <a:r>
              <a:rPr kumimoji="1" lang="ja-JP" altLang="en-US"/>
              <a:t>次は、</a:t>
            </a:r>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0"/>
                    </a:schemeClr>
                  </a:outerShdw>
                </a:effectLst>
              </a:rPr>
              <a:t>青少年健全育成指導</a:t>
            </a:r>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についてです。</a:t>
            </a:r>
            <a:endParaRPr lang="ja-JP" altLang="en-US" sz="1800" b="0">
              <a:solidFill>
                <a:schemeClr val="tx1"/>
              </a:solidFill>
              <a:latin typeface="+mj-ea"/>
              <a:ea typeface="+mj-ea"/>
            </a:endParaRPr>
          </a:p>
          <a:p>
            <a:endParaRPr lang="ja-JP" altLang="en-US" sz="1800" b="0">
              <a:solidFill>
                <a:schemeClr val="tx1"/>
              </a:solidFill>
              <a:latin typeface="+mj-ea"/>
              <a:ea typeface="+mj-ea"/>
            </a:endParaRPr>
          </a:p>
          <a:p>
            <a:pPr/>
            <a:r>
              <a:rPr lang="ja-JP" altLang="en-US" sz="2000" b="0">
                <a:solidFill>
                  <a:schemeClr val="tx1"/>
                </a:solidFill>
              </a:rPr>
              <a:t>書籍、映画、演劇などで、その内容が特に優れているもののうち、</a:t>
            </a:r>
            <a:endParaRPr lang="ja-JP" altLang="en-US" sz="2400" b="0">
              <a:solidFill>
                <a:schemeClr val="tx1"/>
              </a:solidFill>
            </a:endParaRPr>
          </a:p>
          <a:p>
            <a:pPr/>
            <a:r>
              <a:rPr lang="ja-JP" altLang="en-US" sz="2000" b="0">
                <a:solidFill>
                  <a:schemeClr val="tx1"/>
                </a:solidFill>
              </a:rPr>
              <a:t>青少年の健全育成に有益と認められるものを優良図書として推奨しており、</a:t>
            </a:r>
            <a:endParaRPr lang="ja-JP" altLang="en-US" sz="2000" b="0">
              <a:solidFill>
                <a:schemeClr val="tx1"/>
              </a:solidFill>
            </a:endParaRPr>
          </a:p>
          <a:p>
            <a:pPr/>
            <a:endParaRPr lang="ja-JP" altLang="en-US" sz="2000" b="0">
              <a:solidFill>
                <a:schemeClr val="tx1"/>
              </a:solidFill>
            </a:endParaRPr>
          </a:p>
          <a:p>
            <a:pPr/>
            <a:r>
              <a:rPr lang="ja-JP" altLang="en-US" sz="2000" b="0">
                <a:solidFill>
                  <a:schemeClr val="tx1"/>
                </a:solidFill>
              </a:rPr>
              <a:t>今年度は、</a:t>
            </a:r>
            <a:r>
              <a:rPr lang="ja-JP" altLang="en-US" sz="2000" b="0">
                <a:solidFill>
                  <a:schemeClr val="tx1"/>
                </a:solidFill>
              </a:rPr>
              <a:t>書籍「ふたりのももたろう」を推奨しています。</a:t>
            </a:r>
            <a:endParaRPr lang="ja-JP" altLang="en-US" sz="2000" b="0">
              <a:solidFill>
                <a:schemeClr val="tx1"/>
              </a:solidFill>
            </a:endParaRPr>
          </a:p>
          <a:p>
            <a:pPr/>
            <a:endParaRPr lang="ja-JP" altLang="en-US" sz="2000" b="1">
              <a:solidFill>
                <a:schemeClr val="tx1"/>
              </a:solidFill>
            </a:endParaRPr>
          </a:p>
          <a:p>
            <a:r>
              <a:rPr kumimoji="1" lang="ja-JP" altLang="en-US"/>
              <a:t>この本は、</a:t>
            </a:r>
            <a:r>
              <a:rPr lang="ja-JP" altLang="en-US"/>
              <a:t>「定番のももたろう」と「鬼に育てられるももたろう」の２つの話を1冊にまとめており、</a:t>
            </a:r>
            <a:endParaRPr kumimoji="1" lang="ja-JP" altLang="en-US"/>
          </a:p>
          <a:p>
            <a:r>
              <a:rPr lang="ja-JP" altLang="en-US"/>
              <a:t>2つの視点から相手の立場で考えるきっかけを提供する絵本です。</a:t>
            </a:r>
            <a:endParaRPr lang="ja-JP" altLang="en-US"/>
          </a:p>
          <a:p>
            <a:r>
              <a:rPr lang="ja-JP" altLang="en-US"/>
              <a:t>慣れ親しんだ桃太郎と、少しの違いで別の生き方を辿る桃太郎を切り口に、</a:t>
            </a:r>
            <a:endParaRPr lang="ja-JP" altLang="en-US"/>
          </a:p>
          <a:p>
            <a:r>
              <a:rPr lang="ja-JP" altLang="en-US"/>
              <a:t>多様性の尊重が求められる現代社会において、児童が自分と異なる立場で考え、</a:t>
            </a:r>
            <a:endParaRPr lang="ja-JP" altLang="en-US"/>
          </a:p>
          <a:p>
            <a:r>
              <a:rPr lang="ja-JP" altLang="en-US"/>
              <a:t>他者を尊重するきっかけ作りに最適な題材であり、</a:t>
            </a:r>
            <a:endParaRPr lang="ja-JP" altLang="en-US"/>
          </a:p>
          <a:p>
            <a:r>
              <a:rPr lang="ja-JP" altLang="en-US"/>
              <a:t>また、最後を問いで終わらせている為、</a:t>
            </a:r>
            <a:endParaRPr lang="ja-JP" altLang="en-US"/>
          </a:p>
          <a:p>
            <a:r>
              <a:rPr lang="ja-JP" altLang="en-US"/>
              <a:t>現代社会で求められる、答えのない問いを考える練習にも活用できる本として推奨されました。</a:t>
            </a:r>
            <a:endParaRPr lang="ja-JP" altLang="en-US"/>
          </a:p>
          <a:p>
            <a:endParaRPr lang="ja-JP" altLang="en-US"/>
          </a:p>
          <a:p>
            <a:r>
              <a:rPr lang="ja-JP" altLang="en-US"/>
              <a:t>推奨図書は、図書館や学校の図書室などに置いてもらうよう周知しており、学校教育等で活用いただいています。</a:t>
            </a:r>
            <a:endParaRPr lang="ja-JP" altLang="en-US"/>
          </a:p>
          <a:p>
            <a:endParaRPr lang="ja-JP" altLang="en-US"/>
          </a:p>
        </p:txBody>
      </p:sp>
      <p:sp>
        <p:nvSpPr>
          <p:cNvPr id="1259"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13</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67" name="四角形 18"/>
          <p:cNvSpPr>
            <a:spLocks noGrp="1" noRot="1" noChangeAspect="1"/>
          </p:cNvSpPr>
          <p:nvPr>
            <p:ph type="sldImg" idx="2"/>
          </p:nvPr>
        </p:nvSpPr>
        <p:spPr>
          <a:prstGeom prst="rect">
            <a:avLst/>
          </a:prstGeom>
        </p:spPr>
        <p:txBody>
          <a:bodyPr/>
          <a:p>
            <a:endParaRPr kumimoji="1" lang="ja-JP" altLang="en-US"/>
          </a:p>
        </p:txBody>
      </p:sp>
      <p:sp>
        <p:nvSpPr>
          <p:cNvPr id="1268" name="四角形 19"/>
          <p:cNvSpPr>
            <a:spLocks noGrp="1"/>
          </p:cNvSpPr>
          <p:nvPr>
            <p:ph type="body" sz="quarter" idx="3"/>
          </p:nvPr>
        </p:nvSpPr>
        <p:spPr>
          <a:prstGeom prst="rect">
            <a:avLst/>
          </a:prstGeom>
        </p:spPr>
        <p:txBody>
          <a:bodyPr/>
          <a:p>
            <a:r>
              <a:rPr kumimoji="1" lang="ja-JP" altLang="en-US" b="0"/>
              <a:t>有害図書類の指定では、</a:t>
            </a:r>
            <a:endParaRPr kumimoji="1" lang="ja-JP" altLang="en-US" b="0"/>
          </a:p>
          <a:p>
            <a:pPr/>
            <a:r>
              <a:rPr lang="ja-JP" altLang="en-US" sz="2000" b="0"/>
              <a:t>著しく青少年の性的感情を刺激し、その健全な育成</a:t>
            </a:r>
            <a:r>
              <a:rPr lang="ja-JP" altLang="en-US" sz="2000" b="0"/>
              <a:t>を阻害する</a:t>
            </a:r>
            <a:r>
              <a:rPr lang="ja-JP" altLang="en-US" sz="2000" b="0"/>
              <a:t>おそれのあるもの、</a:t>
            </a:r>
            <a:endParaRPr lang="ja-JP" altLang="en-US" sz="2000" b="0"/>
          </a:p>
          <a:p>
            <a:pPr/>
            <a:r>
              <a:rPr lang="ja-JP" altLang="en-US" sz="2000" b="0"/>
              <a:t>著しく青少年の粗暴性又は残虐性を誘発し、又は助</a:t>
            </a:r>
            <a:r>
              <a:rPr lang="ja-JP" altLang="en-US" sz="2000" b="0"/>
              <a:t>長し、その</a:t>
            </a:r>
            <a:r>
              <a:rPr lang="ja-JP" altLang="en-US" sz="2000" b="0"/>
              <a:t>健全な育成を阻害するおそれのあるもの、</a:t>
            </a:r>
            <a:endParaRPr lang="ja-JP" altLang="en-US" sz="2000" b="0"/>
          </a:p>
          <a:p>
            <a:pPr/>
            <a:r>
              <a:rPr lang="ja-JP" altLang="en-US" sz="2000" b="0"/>
              <a:t>著しく青少年の犯罪又は自殺を誘発し、その健全な</a:t>
            </a:r>
            <a:r>
              <a:rPr lang="ja-JP" altLang="en-US" sz="2000" b="0"/>
              <a:t>育成を阻害</a:t>
            </a:r>
            <a:r>
              <a:rPr lang="ja-JP" altLang="en-US" sz="2000" b="0"/>
              <a:t>するおそれのあるもの、</a:t>
            </a:r>
            <a:endParaRPr lang="ja-JP" altLang="en-US" sz="2000" b="0"/>
          </a:p>
          <a:p>
            <a:pPr/>
            <a:r>
              <a:rPr lang="ja-JP" altLang="en-US" sz="2000" b="0"/>
              <a:t>を有害図書類として指定し、青少年への販売等を禁止しています。</a:t>
            </a:r>
            <a:endParaRPr lang="ja-JP" altLang="en-US" sz="2000" b="0"/>
          </a:p>
          <a:p>
            <a:pPr/>
            <a:endParaRPr lang="ja-JP" altLang="en-US" sz="2000" b="0"/>
          </a:p>
          <a:p>
            <a:r>
              <a:rPr kumimoji="1" lang="ja-JP" altLang="en-US" b="0"/>
              <a:t>令和２年度までは、個別に書店やコンビニに置いてある書籍等を調査して個別に指定していましたが、</a:t>
            </a:r>
            <a:endParaRPr kumimoji="1" lang="ja-JP" altLang="en-US" b="0"/>
          </a:p>
          <a:p>
            <a:r>
              <a:rPr kumimoji="1" lang="ja-JP" altLang="en-US" b="0"/>
              <a:t>インターネットによる電子書籍等の普及により、紙媒体書籍の販売市場が縮小しているなどの理由により、</a:t>
            </a:r>
            <a:endParaRPr kumimoji="1" lang="ja-JP" altLang="en-US" b="0"/>
          </a:p>
          <a:p>
            <a:r>
              <a:rPr kumimoji="1" lang="ja-JP" altLang="en-US" b="0"/>
              <a:t>令和３年度から個別指定をやめ、</a:t>
            </a:r>
            <a:endParaRPr kumimoji="1" lang="ja-JP" altLang="en-US" b="0"/>
          </a:p>
          <a:p>
            <a:pPr algn="l"/>
            <a:r>
              <a:rPr lang="ja-JP" altLang="en-US"/>
              <a:t>書籍等で性的感情を刺激する姿態等を被写体とした写真、描写した絵を掲</a:t>
            </a:r>
            <a:r>
              <a:rPr lang="ja-JP" altLang="en-US"/>
              <a:t>載するページが２０ページ以上のもの又は総ページ数の５分の１以上の</a:t>
            </a:r>
            <a:r>
              <a:rPr lang="ja-JP" altLang="en-US"/>
              <a:t>もの、</a:t>
            </a:r>
          </a:p>
          <a:p>
            <a:pPr algn="l"/>
            <a:r>
              <a:rPr lang="ja-JP" altLang="en-US"/>
              <a:t>録画テープ等で性的感情を刺激する姿態等を描写した場面の時間が合わせて３分を超えるもの又は場面の数が２０以上のものについては、</a:t>
            </a:r>
            <a:endParaRPr lang="ja-JP" altLang="en-US"/>
          </a:p>
          <a:p>
            <a:pPr algn="l"/>
            <a:r>
              <a:rPr lang="ja-JP" altLang="en-US"/>
              <a:t>全て有害図書類とする、との包括指定に移行しています。</a:t>
            </a:r>
            <a:endParaRPr lang="ja-JP" altLang="en-US"/>
          </a:p>
          <a:p>
            <a:pPr algn="l"/>
            <a:r>
              <a:rPr lang="ja-JP" altLang="en-US"/>
              <a:t> </a:t>
            </a:r>
            <a:endParaRPr lang="ja-JP" altLang="en-US"/>
          </a:p>
          <a:p>
            <a:r>
              <a:rPr kumimoji="1" lang="ja-JP" altLang="en-US" b="0"/>
              <a:t>環境浄化調査員による立ち入り検査では、</a:t>
            </a:r>
            <a:endParaRPr kumimoji="1" lang="ja-JP" altLang="en-US" b="0"/>
          </a:p>
          <a:p>
            <a:r>
              <a:rPr kumimoji="1" lang="ja-JP" altLang="en-US" b="0"/>
              <a:t>定期的に県の環境浄化調査員が各店舗を巡回指導しており、</a:t>
            </a:r>
            <a:endParaRPr kumimoji="1" lang="ja-JP" altLang="en-US" b="0"/>
          </a:p>
          <a:p>
            <a:r>
              <a:rPr kumimoji="1" lang="ja-JP" altLang="en-US" b="0"/>
              <a:t>今年度は１２月末時点で、成人向け書籍の自動販売機１２６件、書店１７８件、ビデオ店１２１件、コンビニ・スーパー９４４件、玩具店５５件、映画館３１件の</a:t>
            </a:r>
            <a:endParaRPr kumimoji="1" lang="ja-JP" altLang="en-US" b="0"/>
          </a:p>
          <a:p>
            <a:r>
              <a:rPr kumimoji="1" lang="ja-JP" altLang="en-US" b="0"/>
              <a:t>合計１，４５５件を立入調査しています。</a:t>
            </a:r>
            <a:endParaRPr kumimoji="1" lang="ja-JP" altLang="en-US" b="0"/>
          </a:p>
        </p:txBody>
      </p:sp>
      <p:sp>
        <p:nvSpPr>
          <p:cNvPr id="1269"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77" name="四角形 18"/>
          <p:cNvSpPr>
            <a:spLocks noGrp="1" noRot="1" noChangeAspect="1"/>
          </p:cNvSpPr>
          <p:nvPr>
            <p:ph type="sldImg" idx="2"/>
          </p:nvPr>
        </p:nvSpPr>
        <p:spPr>
          <a:prstGeom prst="rect">
            <a:avLst/>
          </a:prstGeom>
        </p:spPr>
        <p:txBody>
          <a:bodyPr/>
          <a:p>
            <a:endParaRPr kumimoji="1" lang="ja-JP" altLang="en-US"/>
          </a:p>
        </p:txBody>
      </p:sp>
      <p:sp>
        <p:nvSpPr>
          <p:cNvPr id="1278" name="四角形 19"/>
          <p:cNvSpPr>
            <a:spLocks noGrp="1"/>
          </p:cNvSpPr>
          <p:nvPr>
            <p:ph type="body" sz="quarter" idx="3"/>
          </p:nvPr>
        </p:nvSpPr>
        <p:spPr>
          <a:prstGeom prst="rect">
            <a:avLst/>
          </a:prstGeom>
        </p:spPr>
        <p:txBody>
          <a:bodyPr/>
          <a:p>
            <a:r>
              <a:rPr kumimoji="1" lang="ja-JP" altLang="en-US"/>
              <a:t>青少年を取り巻く環境は大きく変化しており、</a:t>
            </a:r>
            <a:endParaRPr kumimoji="1" lang="ja-JP" altLang="en-US"/>
          </a:p>
          <a:p>
            <a:r>
              <a:rPr kumimoji="1" lang="ja-JP" altLang="en-US"/>
              <a:t>児童虐待、不登校、いじめ、ひきこもりなど以前から問題となっていますが、</a:t>
            </a:r>
            <a:endParaRPr kumimoji="1" lang="ja-JP" altLang="en-US"/>
          </a:p>
          <a:p>
            <a:r>
              <a:rPr kumimoji="1" lang="ja-JP" altLang="en-US"/>
              <a:t>最近はＳＮＳなど、インターネットとスマートフォンのこどもたちへの普及に伴うトラブルが急増しています。</a:t>
            </a:r>
            <a:endParaRPr kumimoji="1" lang="ja-JP" altLang="en-US"/>
          </a:p>
          <a:p>
            <a:endParaRPr kumimoji="1" lang="ja-JP" altLang="en-US"/>
          </a:p>
          <a:p>
            <a:r>
              <a:rPr kumimoji="1" lang="ja-JP" altLang="en-US"/>
              <a:t>スライドに表示しているのは、</a:t>
            </a:r>
            <a:endParaRPr kumimoji="1" lang="ja-JP" altLang="en-US"/>
          </a:p>
          <a:p>
            <a:r>
              <a:rPr kumimoji="1" lang="ja-JP" altLang="en-US"/>
              <a:t>文部科学省が公開している「スマホ時代の</a:t>
            </a:r>
            <a:r>
              <a:rPr kumimoji="1" lang="ja-JP" altLang="en-US"/>
              <a:t>キミたちへ」というウェブサイトです。</a:t>
            </a:r>
            <a:endParaRPr kumimoji="1" lang="ja-JP" altLang="en-US"/>
          </a:p>
          <a:p>
            <a:endParaRPr kumimoji="1" lang="ja-JP" altLang="en-US"/>
          </a:p>
          <a:p>
            <a:r>
              <a:rPr kumimoji="1" lang="ja-JP" altLang="en-US"/>
              <a:t>ながらスマホによる事故、</a:t>
            </a:r>
            <a:r>
              <a:rPr lang="ja-JP" altLang="en-US"/>
              <a:t>勝手に人物を撮影してインターネットに流したり、著作物の無断投稿などによる権利侵害、</a:t>
            </a:r>
            <a:endParaRPr kumimoji="1" lang="ja-JP" altLang="en-US"/>
          </a:p>
          <a:p>
            <a:r>
              <a:rPr kumimoji="1" lang="ja-JP" altLang="en-US"/>
              <a:t>相手を傷つける言動の投稿や個人情報の漏洩、ネットで知り合った人と気軽に会うことによるトラブル、</a:t>
            </a:r>
            <a:endParaRPr kumimoji="1" lang="ja-JP" altLang="en-US"/>
          </a:p>
          <a:p>
            <a:r>
              <a:rPr kumimoji="1" lang="ja-JP" altLang="en-US"/>
              <a:t>スマホの使いすぎによる生活リズムの乱れやネットゲームなどでの高額課金などを防止する内容で、</a:t>
            </a:r>
            <a:endParaRPr kumimoji="1" lang="ja-JP" altLang="en-US"/>
          </a:p>
          <a:p>
            <a:r>
              <a:rPr kumimoji="1" lang="ja-JP" altLang="en-US"/>
              <a:t>安全にスマートフォンやインターネットを利用するための手引きとなっています。</a:t>
            </a:r>
            <a:endParaRPr kumimoji="1" lang="ja-JP" altLang="en-US"/>
          </a:p>
          <a:p>
            <a:endParaRPr kumimoji="1" lang="ja-JP" altLang="en-US"/>
          </a:p>
        </p:txBody>
      </p:sp>
      <p:sp>
        <p:nvSpPr>
          <p:cNvPr id="1279"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15</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90" name="四角形 18"/>
          <p:cNvSpPr>
            <a:spLocks noGrp="1" noRot="1" noChangeAspect="1"/>
          </p:cNvSpPr>
          <p:nvPr>
            <p:ph type="sldImg" idx="2"/>
          </p:nvPr>
        </p:nvSpPr>
        <p:spPr>
          <a:prstGeom prst="rect">
            <a:avLst/>
          </a:prstGeom>
        </p:spPr>
        <p:txBody>
          <a:bodyPr/>
          <a:p>
            <a:endParaRPr kumimoji="1" lang="ja-JP" altLang="en-US"/>
          </a:p>
        </p:txBody>
      </p:sp>
      <p:sp>
        <p:nvSpPr>
          <p:cNvPr id="1291" name="四角形 19"/>
          <p:cNvSpPr>
            <a:spLocks noGrp="1"/>
          </p:cNvSpPr>
          <p:nvPr>
            <p:ph type="body" sz="quarter" idx="3"/>
          </p:nvPr>
        </p:nvSpPr>
        <p:spPr>
          <a:prstGeom prst="rect">
            <a:avLst/>
          </a:prstGeom>
        </p:spPr>
        <p:txBody>
          <a:bodyPr/>
          <a:p>
            <a:r>
              <a:rPr kumimoji="1" lang="ja-JP" altLang="en-US"/>
              <a:t>もう一つは、成年年齢引き下げへの対応です。</a:t>
            </a:r>
            <a:endParaRPr kumimoji="1" lang="ja-JP" altLang="en-US"/>
          </a:p>
          <a:p>
            <a:r>
              <a:rPr kumimoji="1" lang="ja-JP" altLang="en-US"/>
              <a:t>民法改正により、令和４年４月から、</a:t>
            </a:r>
            <a:r>
              <a:rPr lang="ja-JP" altLang="en-US"/>
              <a:t>成年年齢が２０歳から１８歳に引き下げられました。</a:t>
            </a:r>
            <a:endParaRPr kumimoji="1" lang="ja-JP" altLang="en-US"/>
          </a:p>
          <a:p>
            <a:endParaRPr kumimoji="1" lang="ja-JP" altLang="en-US"/>
          </a:p>
          <a:p>
            <a:r>
              <a:rPr kumimoji="1" lang="ja-JP" altLang="en-US"/>
              <a:t>成年になると何が変わるのか、１８歳になるまでに全ての若者が知っておくべきことです。</a:t>
            </a:r>
            <a:endParaRPr kumimoji="1" lang="ja-JP" altLang="en-US"/>
          </a:p>
          <a:p>
            <a:endParaRPr kumimoji="1" lang="ja-JP" altLang="en-US"/>
          </a:p>
          <a:p>
            <a:r>
              <a:rPr kumimoji="1" lang="ja-JP" altLang="en-US"/>
              <a:t>スライドに表示しているのは、</a:t>
            </a:r>
            <a:endParaRPr kumimoji="1" lang="ja-JP" altLang="en-US"/>
          </a:p>
          <a:p>
            <a:r>
              <a:rPr kumimoji="1" lang="ja-JP" altLang="en-US"/>
              <a:t>法務省が公開している「大人への道しるべ」というウェブサイトです。</a:t>
            </a:r>
            <a:endParaRPr kumimoji="1" lang="ja-JP" altLang="en-US"/>
          </a:p>
          <a:p>
            <a:endParaRPr kumimoji="1" lang="ja-JP" altLang="en-US"/>
          </a:p>
          <a:p>
            <a:r>
              <a:rPr kumimoji="1" lang="ja-JP" altLang="en-US"/>
              <a:t>大人とは何かという問いかけに始まり、契約などの法律行為、クレジットカードやローン、</a:t>
            </a:r>
            <a:endParaRPr kumimoji="1" lang="ja-JP" altLang="en-US"/>
          </a:p>
          <a:p>
            <a:r>
              <a:rPr kumimoji="1" lang="ja-JP" altLang="en-US"/>
              <a:t>お酒やたばこ、</a:t>
            </a:r>
            <a:r>
              <a:rPr kumimoji="1" lang="ja-JP" altLang="en-US"/>
              <a:t>労働法や税金・年金、少年法との関係など、</a:t>
            </a:r>
            <a:endParaRPr kumimoji="1" lang="ja-JP" altLang="en-US"/>
          </a:p>
          <a:p>
            <a:r>
              <a:rPr kumimoji="1" lang="ja-JP" altLang="en-US"/>
              <a:t>大人になる前に知っておきたい１２のことについて、親しみやすいマンガ形式でわかやすく解説しています。</a:t>
            </a:r>
            <a:endParaRPr kumimoji="1" lang="ja-JP" altLang="en-US"/>
          </a:p>
          <a:p>
            <a:endParaRPr kumimoji="1" lang="ja-JP" altLang="en-US"/>
          </a:p>
          <a:p>
            <a:endParaRPr kumimoji="1" lang="ja-JP" altLang="en-US"/>
          </a:p>
        </p:txBody>
      </p:sp>
      <p:sp>
        <p:nvSpPr>
          <p:cNvPr id="1292"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15</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96" name="四角形 127"/>
          <p:cNvSpPr>
            <a:spLocks noGrp="1" noRot="1" noChangeAspect="1"/>
          </p:cNvSpPr>
          <p:nvPr>
            <p:ph type="sldImg" idx="2"/>
          </p:nvPr>
        </p:nvSpPr>
        <p:spPr>
          <a:prstGeom prst="rect">
            <a:avLst/>
          </a:prstGeom>
        </p:spPr>
        <p:txBody>
          <a:bodyPr/>
          <a:p>
            <a:endParaRPr kumimoji="1" lang="ja-JP" altLang="en-US"/>
          </a:p>
        </p:txBody>
      </p:sp>
      <p:sp>
        <p:nvSpPr>
          <p:cNvPr id="1297" name="四角形 128"/>
          <p:cNvSpPr>
            <a:spLocks noGrp="1"/>
          </p:cNvSpPr>
          <p:nvPr>
            <p:ph type="body" sz="quarter" idx="3"/>
          </p:nvPr>
        </p:nvSpPr>
        <p:spPr>
          <a:prstGeom prst="rect">
            <a:avLst/>
          </a:prstGeom>
        </p:spPr>
        <p:txBody>
          <a:bodyPr/>
          <a:p>
            <a:r>
              <a:rPr kumimoji="1" lang="ja-JP" altLang="en-US"/>
              <a:t>いつの時代も、子どもたちをいい方向へ導きたいというのは、保護者はもちろん</a:t>
            </a:r>
            <a:endParaRPr kumimoji="1" lang="ja-JP" altLang="en-US"/>
          </a:p>
          <a:p>
            <a:r>
              <a:rPr kumimoji="1" lang="ja-JP" altLang="en-US"/>
              <a:t>地域のみなさん、学校の先生、行政もみな共通の願いです。</a:t>
            </a:r>
            <a:endParaRPr kumimoji="1" lang="ja-JP" altLang="en-US"/>
          </a:p>
          <a:p>
            <a:endParaRPr kumimoji="1" lang="ja-JP" altLang="en-US"/>
          </a:p>
          <a:p>
            <a:r>
              <a:rPr kumimoji="1" lang="ja-JP" altLang="en-US"/>
              <a:t>今後も、みなさんのお力を借りながら、</a:t>
            </a:r>
            <a:r>
              <a:rPr kumimoji="1" lang="ja-JP" altLang="en-US"/>
              <a:t>青少年健全育成に努めていきたいと思います。</a:t>
            </a:r>
            <a:endParaRPr kumimoji="1" lang="ja-JP" altLang="en-US"/>
          </a:p>
          <a:p>
            <a:endParaRPr kumimoji="1" lang="ja-JP" altLang="en-US"/>
          </a:p>
          <a:p>
            <a:endParaRPr kumimoji="1" lang="ja-JP" altLang="en-US"/>
          </a:p>
          <a:p>
            <a:r>
              <a:rPr kumimoji="1" lang="ja-JP" altLang="en-US"/>
              <a:t>これで、県の青少年健全育成事業のご説明を終わります。</a:t>
            </a:r>
            <a:endParaRPr kumimoji="1" lang="ja-JP" altLang="en-US"/>
          </a:p>
          <a:p>
            <a:endParaRPr kumimoji="1" lang="ja-JP" altLang="en-US"/>
          </a:p>
          <a:p>
            <a:r>
              <a:rPr kumimoji="1" lang="ja-JP" altLang="en-US"/>
              <a:t>ご清聴ありがとうございました。</a:t>
            </a:r>
            <a:endParaRPr kumimoji="1" lang="ja-JP" altLang="en-US"/>
          </a:p>
          <a:p>
            <a:endParaRPr kumimoji="1" lang="ja-JP" altLang="en-US"/>
          </a:p>
        </p:txBody>
      </p:sp>
      <p:sp>
        <p:nvSpPr>
          <p:cNvPr id="1298" name="四角形 12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40" name="四角形 159"/>
          <p:cNvSpPr>
            <a:spLocks noGrp="1" noRot="1" noChangeAspect="1"/>
          </p:cNvSpPr>
          <p:nvPr>
            <p:ph type="sldImg" idx="2"/>
          </p:nvPr>
        </p:nvSpPr>
        <p:spPr>
          <a:prstGeom prst="rect">
            <a:avLst/>
          </a:prstGeom>
        </p:spPr>
        <p:txBody>
          <a:bodyPr/>
          <a:p>
            <a:endParaRPr kumimoji="1" lang="ja-JP" altLang="en-US"/>
          </a:p>
        </p:txBody>
      </p:sp>
      <p:sp>
        <p:nvSpPr>
          <p:cNvPr id="1141" name="四角形 160"/>
          <p:cNvSpPr>
            <a:spLocks noGrp="1"/>
          </p:cNvSpPr>
          <p:nvPr>
            <p:ph type="body" sz="quarter" idx="3"/>
          </p:nvPr>
        </p:nvSpPr>
        <p:spPr>
          <a:prstGeom prst="rect">
            <a:avLst/>
          </a:prstGeom>
        </p:spPr>
        <p:txBody>
          <a:bodyPr/>
          <a:p>
            <a:r>
              <a:rPr lang="ja-JP" altLang="en-US" sz="3200"/>
              <a:t>県では、次代を担う子ども・若者の健やかな育成を図ること目的に、</a:t>
            </a:r>
            <a:endParaRPr kumimoji="1" lang="ja-JP" altLang="en-US"/>
          </a:p>
          <a:p>
            <a:r>
              <a:rPr lang="ja-JP" altLang="en-US" sz="3200"/>
              <a:t>育成環境の整備や県民の意識醸成など、青少年健全育成に関する施策を推進しています。</a:t>
            </a:r>
            <a:endParaRPr lang="ja-JP" altLang="en-US" sz="3200"/>
          </a:p>
          <a:p>
            <a:endParaRPr lang="ja-JP" altLang="en-US" sz="3200"/>
          </a:p>
          <a:p>
            <a:r>
              <a:rPr lang="ja-JP" altLang="en-US" sz="3200"/>
              <a:t>主な取組として、</a:t>
            </a:r>
            <a:endParaRPr lang="ja-JP" altLang="en-US" sz="3200"/>
          </a:p>
          <a:p>
            <a:r>
              <a:rPr lang="ja-JP" altLang="en-US" sz="2400"/>
              <a:t>青少年健全育成秋田県大会の開催</a:t>
            </a:r>
            <a:endParaRPr lang="ja-JP" altLang="en-US" sz="3200"/>
          </a:p>
          <a:p>
            <a:r>
              <a:rPr lang="ja-JP" altLang="en-US" sz="2400"/>
              <a:t>青少年の非行・被害防止強調月間の取組</a:t>
            </a:r>
            <a:endParaRPr lang="ja-JP" altLang="en-US" sz="2400"/>
          </a:p>
          <a:p>
            <a:r>
              <a:rPr lang="ja-JP" altLang="en-US" sz="2400"/>
              <a:t>青少年健全育成事業への助成</a:t>
            </a:r>
            <a:endParaRPr lang="ja-JP" altLang="en-US" sz="2400"/>
          </a:p>
          <a:p>
            <a:r>
              <a:rPr lang="ja-JP" altLang="en-US" sz="2400"/>
              <a:t>青少年健全育成指導</a:t>
            </a:r>
            <a:endParaRPr lang="ja-JP" altLang="en-US" sz="2400"/>
          </a:p>
          <a:p>
            <a:endParaRPr lang="ja-JP" altLang="en-US" sz="2400"/>
          </a:p>
          <a:p>
            <a:r>
              <a:rPr lang="ja-JP" altLang="en-US" sz="2400"/>
              <a:t>などを行っています。</a:t>
            </a:r>
            <a:endParaRPr lang="ja-JP" altLang="en-US" sz="2400"/>
          </a:p>
        </p:txBody>
      </p:sp>
      <p:sp>
        <p:nvSpPr>
          <p:cNvPr id="1142" name="四角形 16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51" name="四角形 18"/>
          <p:cNvSpPr>
            <a:spLocks noGrp="1" noRot="1" noChangeAspect="1"/>
          </p:cNvSpPr>
          <p:nvPr>
            <p:ph type="sldImg" idx="2"/>
          </p:nvPr>
        </p:nvSpPr>
        <p:spPr>
          <a:prstGeom prst="rect">
            <a:avLst/>
          </a:prstGeom>
        </p:spPr>
        <p:txBody>
          <a:bodyPr/>
          <a:p>
            <a:endParaRPr kumimoji="1" lang="ja-JP" altLang="en-US"/>
          </a:p>
        </p:txBody>
      </p:sp>
      <p:sp>
        <p:nvSpPr>
          <p:cNvPr id="1152" name="四角形 19"/>
          <p:cNvSpPr>
            <a:spLocks noGrp="1"/>
          </p:cNvSpPr>
          <p:nvPr>
            <p:ph type="body" sz="quarter" idx="3"/>
          </p:nvPr>
        </p:nvSpPr>
        <p:spPr>
          <a:prstGeom prst="rect">
            <a:avLst/>
          </a:prstGeom>
        </p:spPr>
        <p:txBody>
          <a:bodyPr/>
          <a:p>
            <a:r>
              <a:rPr kumimoji="1" lang="ja-JP" altLang="en-US"/>
              <a:t>青少年健全育成秋田県大会は、</a:t>
            </a:r>
            <a:endParaRPr kumimoji="1" lang="ja-JP" altLang="en-US"/>
          </a:p>
          <a:p>
            <a:pPr/>
            <a:r>
              <a:rPr lang="ja-JP" altLang="en-US" sz="2400" b="0"/>
              <a:t>青少年の健全育成運動の推進を図るため、県民が</a:t>
            </a:r>
            <a:r>
              <a:rPr lang="ja-JP" altLang="en-US" sz="2400" b="0"/>
              <a:t>青少年の問題等に関心を持ち、</a:t>
            </a:r>
            <a:endParaRPr lang="ja-JP" altLang="en-US" sz="2400" b="0"/>
          </a:p>
          <a:p>
            <a:pPr/>
            <a:r>
              <a:rPr lang="ja-JP" altLang="en-US" sz="2400" b="0"/>
              <a:t>共に考え、行動する</a:t>
            </a:r>
            <a:r>
              <a:rPr lang="ja-JP" altLang="en-US" sz="2400" b="0"/>
              <a:t>契機となる目的で毎年開催しており、</a:t>
            </a:r>
            <a:endParaRPr lang="ja-JP" altLang="en-US" sz="2400" b="0"/>
          </a:p>
          <a:p>
            <a:pPr/>
            <a:r>
              <a:rPr lang="ja-JP" altLang="en-US" sz="2400" b="0"/>
              <a:t>今年度は１１月９日に、県庁第二庁舎　大会議室で開催しました。</a:t>
            </a:r>
            <a:endParaRPr lang="ja-JP" altLang="en-US" sz="2400" b="0"/>
          </a:p>
          <a:p>
            <a:pPr/>
            <a:endParaRPr lang="ja-JP" altLang="en-US" sz="2400" b="0"/>
          </a:p>
          <a:p>
            <a:endParaRPr kumimoji="1" lang="ja-JP" altLang="en-US" b="0"/>
          </a:p>
        </p:txBody>
      </p:sp>
      <p:sp>
        <p:nvSpPr>
          <p:cNvPr id="1153"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62" name="四角形 18"/>
          <p:cNvSpPr>
            <a:spLocks noGrp="1" noRot="1" noChangeAspect="1"/>
          </p:cNvSpPr>
          <p:nvPr>
            <p:ph type="sldImg" idx="2"/>
          </p:nvPr>
        </p:nvSpPr>
        <p:spPr>
          <a:prstGeom prst="rect">
            <a:avLst/>
          </a:prstGeom>
        </p:spPr>
        <p:txBody>
          <a:bodyPr/>
          <a:p>
            <a:endParaRPr kumimoji="1" lang="ja-JP" altLang="en-US"/>
          </a:p>
        </p:txBody>
      </p:sp>
      <p:sp>
        <p:nvSpPr>
          <p:cNvPr id="1163" name="四角形 19"/>
          <p:cNvSpPr>
            <a:spLocks noGrp="1"/>
          </p:cNvSpPr>
          <p:nvPr>
            <p:ph type="body" sz="quarter" idx="3"/>
          </p:nvPr>
        </p:nvSpPr>
        <p:spPr>
          <a:prstGeom prst="rect">
            <a:avLst/>
          </a:prstGeom>
        </p:spPr>
        <p:txBody>
          <a:bodyPr/>
          <a:p>
            <a:r>
              <a:rPr lang="ja-JP" altLang="en-US" sz="2000" b="0">
                <a:gradFill rotWithShape="1">
                  <a:gsLst>
                    <a:gs pos="0">
                      <a:srgbClr val="160080"/>
                    </a:gs>
                    <a:gs pos="100000">
                      <a:srgbClr val="003EFF"/>
                    </a:gs>
                  </a:gsLst>
                  <a:lin ang="5400000" scaled="1"/>
                  <a:tileRect/>
                </a:gradFill>
              </a:rPr>
              <a:t>秋田県社会貢献青少年・青少年健全育成功労者表彰では、</a:t>
            </a:r>
            <a:endParaRPr kumimoji="1" lang="ja-JP" altLang="en-US" b="0"/>
          </a:p>
          <a:p>
            <a:endParaRPr lang="ja-JP" altLang="en-US" sz="2000" b="0">
              <a:gradFill rotWithShape="1">
                <a:gsLst>
                  <a:gs pos="0">
                    <a:srgbClr val="160080"/>
                  </a:gs>
                  <a:gs pos="100000">
                    <a:srgbClr val="003EFF"/>
                  </a:gs>
                </a:gsLst>
                <a:lin ang="5400000" scaled="1"/>
                <a:tileRect/>
              </a:gradFill>
            </a:endParaRPr>
          </a:p>
          <a:p>
            <a:r>
              <a:rPr kumimoji="1" lang="ja-JP" altLang="en-US" sz="2000" b="0">
                <a:gradFill rotWithShape="1">
                  <a:gsLst>
                    <a:gs pos="0">
                      <a:srgbClr val="160080"/>
                    </a:gs>
                    <a:gs pos="100000">
                      <a:srgbClr val="003EFF"/>
                    </a:gs>
                  </a:gsLst>
                  <a:lin ang="5400000" scaled="1"/>
                  <a:tileRect/>
                </a:gradFill>
              </a:rPr>
              <a:t>社会貢献青少年の団体の部で、</a:t>
            </a:r>
            <a:endParaRPr kumimoji="1" lang="ja-JP" altLang="en-US" b="0">
              <a:gradFill rotWithShape="1">
                <a:gsLst>
                  <a:gs pos="0">
                    <a:srgbClr val="160080"/>
                  </a:gs>
                  <a:gs pos="100000">
                    <a:srgbClr val="003EFF"/>
                  </a:gs>
                </a:gsLst>
                <a:lin ang="5400000" scaled="1"/>
                <a:tileRect/>
              </a:gradFill>
            </a:endParaRPr>
          </a:p>
          <a:p>
            <a:r>
              <a:rPr kumimoji="1" lang="ja-JP" altLang="en-US" sz="2000" b="0"/>
              <a:t>　能代市立能代東中学校ＪＲＣ委員会と、</a:t>
            </a:r>
            <a:r>
              <a:rPr kumimoji="1" lang="ja-JP" altLang="en-US" sz="2000" b="0"/>
              <a:t>三種町立八竜中学校が、</a:t>
            </a:r>
            <a:endParaRPr kumimoji="1" lang="ja-JP" altLang="en-US" sz="2000" b="0"/>
          </a:p>
          <a:p>
            <a:endParaRPr kumimoji="1" lang="ja-JP" altLang="en-US" sz="2000" b="0">
              <a:gradFill rotWithShape="1">
                <a:gsLst>
                  <a:gs pos="0">
                    <a:srgbClr val="160080"/>
                  </a:gs>
                  <a:gs pos="100000">
                    <a:srgbClr val="003EFF"/>
                  </a:gs>
                </a:gsLst>
                <a:lin ang="5400000" scaled="1"/>
                <a:tileRect/>
              </a:gradFill>
            </a:endParaRPr>
          </a:p>
          <a:p>
            <a:r>
              <a:rPr kumimoji="1" lang="ja-JP" altLang="en-US" sz="2000" b="0">
                <a:gradFill rotWithShape="1">
                  <a:gsLst>
                    <a:gs pos="0">
                      <a:srgbClr val="160080"/>
                    </a:gs>
                    <a:gs pos="100000">
                      <a:srgbClr val="003EFF"/>
                    </a:gs>
                  </a:gsLst>
                  <a:lin ang="5400000" scaled="1"/>
                  <a:tileRect/>
                </a:gradFill>
              </a:rPr>
              <a:t>青少年健全育成功労者の個人の部で、</a:t>
            </a:r>
            <a:r>
              <a:rPr kumimoji="1" lang="ja-JP" altLang="en-US" sz="2000" b="0">
                <a:gradFill rotWithShape="1">
                  <a:gsLst>
                    <a:gs pos="0">
                      <a:srgbClr val="003EFF"/>
                    </a:gs>
                    <a:gs pos="100000">
                      <a:srgbClr val="160080"/>
                    </a:gs>
                  </a:gsLst>
                  <a:lin ang="5400000" scaled="1"/>
                  <a:tileRect/>
                </a:gradFill>
              </a:rPr>
              <a:t>　</a:t>
            </a:r>
            <a:endParaRPr kumimoji="1" lang="ja-JP" altLang="en-US" b="0">
              <a:gradFill rotWithShape="1">
                <a:gsLst>
                  <a:gs pos="0">
                    <a:srgbClr val="003EFF"/>
                  </a:gs>
                  <a:gs pos="100000">
                    <a:srgbClr val="160080"/>
                  </a:gs>
                </a:gsLst>
                <a:lin ang="5400000" scaled="1"/>
                <a:tileRect/>
              </a:gradFill>
            </a:endParaRPr>
          </a:p>
          <a:p>
            <a:r>
              <a:rPr kumimoji="1" lang="ja-JP" altLang="en-US" sz="2000" b="0"/>
              <a:t>　青少年育成秋田市民会議副会長の</a:t>
            </a:r>
            <a:r>
              <a:rPr kumimoji="1" lang="ja-JP" altLang="en-US" sz="2000" b="0"/>
              <a:t>岩谷文子（いわや・ふみこ）</a:t>
            </a:r>
            <a:r>
              <a:rPr kumimoji="1" lang="ja-JP" altLang="en-US" sz="2000" b="0"/>
              <a:t>様、</a:t>
            </a:r>
            <a:endParaRPr kumimoji="1" lang="ja-JP" altLang="en-US" sz="2000" b="0"/>
          </a:p>
          <a:p>
            <a:r>
              <a:rPr kumimoji="1" lang="ja-JP" altLang="en-US" sz="2000" b="0"/>
              <a:t>　</a:t>
            </a:r>
            <a:r>
              <a:rPr kumimoji="1" lang="ja-JP" altLang="en-US" sz="2000" b="0"/>
              <a:t>青少年育成能代市民会議副会長の</a:t>
            </a:r>
            <a:r>
              <a:rPr kumimoji="1" lang="ja-JP" altLang="en-US" sz="2000" b="0"/>
              <a:t>伊藤誠（いとう・まこと）</a:t>
            </a:r>
            <a:r>
              <a:rPr kumimoji="1" lang="ja-JP" altLang="en-US" sz="2000" b="0"/>
              <a:t>様、</a:t>
            </a:r>
            <a:endParaRPr kumimoji="1" lang="ja-JP" altLang="en-US" sz="2000" b="0"/>
          </a:p>
          <a:p>
            <a:r>
              <a:rPr kumimoji="1" lang="ja-JP" altLang="en-US" sz="2000" b="0"/>
              <a:t>　</a:t>
            </a:r>
            <a:r>
              <a:rPr lang="ja-JP" altLang="en-US"/>
              <a:t>青少年育成大仙市民会議中仙地域会議会長の</a:t>
            </a:r>
            <a:r>
              <a:rPr kumimoji="1" lang="ja-JP" altLang="en-US" sz="2000" b="0"/>
              <a:t>伊藤俊雄（いとう・としお）</a:t>
            </a:r>
            <a:r>
              <a:rPr kumimoji="1" lang="ja-JP" altLang="en-US" sz="2000" b="0"/>
              <a:t>様、</a:t>
            </a:r>
            <a:endParaRPr kumimoji="1" lang="ja-JP" altLang="en-US" sz="2000" b="0"/>
          </a:p>
          <a:p>
            <a:r>
              <a:rPr kumimoji="1" lang="ja-JP" altLang="en-US" sz="2000" b="0"/>
              <a:t>　</a:t>
            </a:r>
            <a:r>
              <a:rPr lang="ja-JP" altLang="en-US"/>
              <a:t>青少年育成大仙市民会議太田地域会議事務局長を勤められた</a:t>
            </a:r>
            <a:r>
              <a:rPr kumimoji="1" lang="ja-JP" altLang="en-US" sz="2000" b="0"/>
              <a:t>杉原庄閲（すぎはら・しょうえつ）様が、</a:t>
            </a:r>
            <a:endParaRPr kumimoji="1" lang="ja-JP" altLang="en-US" sz="2000" b="0"/>
          </a:p>
          <a:p>
            <a:endParaRPr kumimoji="1" lang="ja-JP" altLang="en-US" sz="2000" b="0"/>
          </a:p>
          <a:p>
            <a:r>
              <a:rPr kumimoji="1" lang="ja-JP" altLang="en-US" sz="2000" b="0">
                <a:gradFill rotWithShape="1">
                  <a:gsLst>
                    <a:gs pos="0">
                      <a:srgbClr val="160080"/>
                    </a:gs>
                    <a:gs pos="98000">
                      <a:srgbClr val="003EFF"/>
                    </a:gs>
                  </a:gsLst>
                  <a:lin ang="5400000" scaled="1"/>
                  <a:tileRect/>
                </a:gradFill>
              </a:rPr>
              <a:t>青少年健全育成功労者の団体の部で、</a:t>
            </a:r>
            <a:endParaRPr kumimoji="1" lang="ja-JP" altLang="en-US" b="0">
              <a:gradFill rotWithShape="1">
                <a:gsLst>
                  <a:gs pos="0">
                    <a:srgbClr val="160080"/>
                  </a:gs>
                  <a:gs pos="98000">
                    <a:srgbClr val="003EFF"/>
                  </a:gs>
                </a:gsLst>
                <a:lin ang="5400000" scaled="1"/>
                <a:tileRect/>
              </a:gradFill>
            </a:endParaRPr>
          </a:p>
          <a:p>
            <a:r>
              <a:rPr kumimoji="1" lang="ja-JP" altLang="en-US" sz="2000" b="0"/>
              <a:t>　能代市南地区民生児童委員協議会と、</a:t>
            </a:r>
            <a:r>
              <a:rPr kumimoji="1" lang="ja-JP" altLang="en-US" sz="2000" b="0"/>
              <a:t>湯沢地区少年保護育成委員会</a:t>
            </a:r>
            <a:endParaRPr lang="ja-JP" altLang="en-US" sz="2000" b="0">
              <a:ea typeface="ＭＳ Ｐゴシック"/>
            </a:endParaRPr>
          </a:p>
          <a:p>
            <a:endParaRPr lang="ja-JP" altLang="en-US" sz="2000" b="1">
              <a:gradFill rotWithShape="1">
                <a:gsLst>
                  <a:gs pos="0">
                    <a:srgbClr val="160080"/>
                  </a:gs>
                  <a:gs pos="100000">
                    <a:srgbClr val="003EFF"/>
                  </a:gs>
                </a:gsLst>
                <a:lin ang="5400000" scaled="1"/>
                <a:tileRect/>
              </a:gradFill>
            </a:endParaRPr>
          </a:p>
          <a:p>
            <a:r>
              <a:rPr lang="ja-JP" altLang="en-US" sz="2000" b="0">
                <a:gradFill rotWithShape="1">
                  <a:gsLst>
                    <a:gs pos="0">
                      <a:srgbClr val="160080"/>
                    </a:gs>
                    <a:gs pos="100000">
                      <a:srgbClr val="003EFF"/>
                    </a:gs>
                  </a:gsLst>
                  <a:lin ang="5400000" scaled="1"/>
                  <a:tileRect/>
                </a:gradFill>
              </a:rPr>
              <a:t>がそれぞれ表彰されました。</a:t>
            </a:r>
            <a:endParaRPr lang="ja-JP" altLang="en-US" sz="2000" b="0">
              <a:gradFill rotWithShape="1">
                <a:gsLst>
                  <a:gs pos="0">
                    <a:srgbClr val="160080"/>
                  </a:gs>
                  <a:gs pos="100000">
                    <a:srgbClr val="003EFF"/>
                  </a:gs>
                </a:gsLst>
                <a:lin ang="5400000" scaled="1"/>
                <a:tileRect/>
              </a:gradFill>
            </a:endParaRPr>
          </a:p>
          <a:p>
            <a:endParaRPr lang="ja-JP" altLang="en-US" sz="2000" b="0">
              <a:gradFill rotWithShape="1">
                <a:gsLst>
                  <a:gs pos="0">
                    <a:srgbClr val="160080"/>
                  </a:gs>
                  <a:gs pos="100000">
                    <a:srgbClr val="003EFF"/>
                  </a:gs>
                </a:gsLst>
                <a:lin ang="5400000" scaled="1"/>
                <a:tileRect/>
              </a:gradFill>
            </a:endParaRPr>
          </a:p>
        </p:txBody>
      </p:sp>
      <p:sp>
        <p:nvSpPr>
          <p:cNvPr id="1164"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1" name="四角形 18"/>
          <p:cNvSpPr>
            <a:spLocks noGrp="1" noRot="1" noChangeAspect="1"/>
          </p:cNvSpPr>
          <p:nvPr>
            <p:ph type="sldImg" idx="2"/>
          </p:nvPr>
        </p:nvSpPr>
        <p:spPr>
          <a:prstGeom prst="rect">
            <a:avLst/>
          </a:prstGeom>
        </p:spPr>
        <p:txBody>
          <a:bodyPr/>
          <a:p>
            <a:endParaRPr kumimoji="1" lang="ja-JP" altLang="en-US"/>
          </a:p>
        </p:txBody>
      </p:sp>
      <p:sp>
        <p:nvSpPr>
          <p:cNvPr id="1172" name="四角形 19"/>
          <p:cNvSpPr>
            <a:spLocks noGrp="1"/>
          </p:cNvSpPr>
          <p:nvPr>
            <p:ph type="body" sz="quarter" idx="3"/>
          </p:nvPr>
        </p:nvSpPr>
        <p:spPr>
          <a:prstGeom prst="rect">
            <a:avLst/>
          </a:prstGeom>
        </p:spPr>
        <p:txBody>
          <a:bodyPr/>
          <a:p>
            <a:r>
              <a:rPr kumimoji="1" lang="ja-JP" altLang="en-US"/>
              <a:t>講話の時間では、</a:t>
            </a:r>
            <a:endParaRPr kumimoji="1" lang="ja-JP" altLang="en-US"/>
          </a:p>
          <a:p>
            <a:endParaRPr kumimoji="1" lang="ja-JP" altLang="en-US"/>
          </a:p>
          <a:p>
            <a:r>
              <a:rPr kumimoji="1" lang="ja-JP" altLang="en-US"/>
              <a:t>秋田県中央児童相談所　</a:t>
            </a:r>
            <a:r>
              <a:rPr lang="ja-JP" altLang="en-US"/>
              <a:t>主幹兼児童心理司兼班長の</a:t>
            </a:r>
            <a:endParaRPr lang="ja-JP" altLang="en-US"/>
          </a:p>
          <a:p>
            <a:r>
              <a:rPr lang="ja-JP" altLang="en-US"/>
              <a:t>佐々木　恵美子（ささき・えみこ）様から、</a:t>
            </a:r>
            <a:endParaRPr lang="ja-JP" altLang="en-US"/>
          </a:p>
          <a:p>
            <a:endParaRPr lang="ja-JP" altLang="en-US"/>
          </a:p>
          <a:p>
            <a:r>
              <a:rPr lang="ja-JP" altLang="en-US"/>
              <a:t>「児童虐待とその影響について」、</a:t>
            </a:r>
            <a:endParaRPr lang="ja-JP" altLang="en-US"/>
          </a:p>
          <a:p>
            <a:r>
              <a:rPr lang="ja-JP" altLang="en-US"/>
              <a:t>お話いただきました。</a:t>
            </a:r>
            <a:endParaRPr lang="ja-JP" altLang="en-US"/>
          </a:p>
          <a:p>
            <a:r>
              <a:rPr lang="ja-JP" altLang="en-US"/>
              <a:t>　</a:t>
            </a:r>
            <a:endParaRPr lang="ja-JP" altLang="en-US"/>
          </a:p>
          <a:p>
            <a:endParaRPr kumimoji="1" lang="ja-JP" altLang="en-US"/>
          </a:p>
        </p:txBody>
      </p:sp>
      <p:sp>
        <p:nvSpPr>
          <p:cNvPr id="1173"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0" name="四角形 18"/>
          <p:cNvSpPr>
            <a:spLocks noGrp="1" noRot="1" noChangeAspect="1"/>
          </p:cNvSpPr>
          <p:nvPr>
            <p:ph type="sldImg" idx="2"/>
          </p:nvPr>
        </p:nvSpPr>
        <p:spPr>
          <a:prstGeom prst="rect">
            <a:avLst/>
          </a:prstGeom>
        </p:spPr>
        <p:txBody>
          <a:bodyPr/>
          <a:p>
            <a:endParaRPr kumimoji="1" lang="ja-JP" altLang="en-US"/>
          </a:p>
        </p:txBody>
      </p:sp>
      <p:sp>
        <p:nvSpPr>
          <p:cNvPr id="1181" name="四角形 19"/>
          <p:cNvSpPr>
            <a:spLocks noGrp="1"/>
          </p:cNvSpPr>
          <p:nvPr>
            <p:ph type="body" sz="quarter" idx="3"/>
          </p:nvPr>
        </p:nvSpPr>
        <p:spPr>
          <a:prstGeom prst="rect">
            <a:avLst/>
          </a:prstGeom>
        </p:spPr>
        <p:txBody>
          <a:bodyPr/>
          <a:p>
            <a:r>
              <a:rPr kumimoji="1" lang="ja-JP" altLang="en-US"/>
              <a:t>青少年の声発表の時間では、</a:t>
            </a:r>
            <a:endParaRPr kumimoji="1" lang="ja-JP" altLang="en-US"/>
          </a:p>
          <a:p>
            <a:endParaRPr kumimoji="1" lang="ja-JP" altLang="en-US"/>
          </a:p>
          <a:p>
            <a:r>
              <a:rPr lang="ja-JP" altLang="en-US"/>
              <a:t>「わたしの主張2022秋田県大会」で、最優秀賞を受賞されました、</a:t>
            </a:r>
            <a:endParaRPr kumimoji="1" lang="ja-JP" altLang="en-US"/>
          </a:p>
          <a:p>
            <a:pPr/>
            <a:r>
              <a:rPr lang="ja-JP" altLang="en-US" sz="2000" b="0">
                <a:ea typeface="ＭＳ Ｐゴシック"/>
              </a:rPr>
              <a:t>仙北市立神代（じんだい）中学校３年　高田菜花</a:t>
            </a:r>
            <a:r>
              <a:rPr lang="ja-JP" altLang="en-US" b="0"/>
              <a:t>（たかだ・なのは）</a:t>
            </a:r>
            <a:r>
              <a:rPr lang="ja-JP" altLang="en-US" sz="2000" b="0">
                <a:ea typeface="ＭＳ Ｐゴシック"/>
              </a:rPr>
              <a:t>さんから、</a:t>
            </a:r>
            <a:endParaRPr lang="ja-JP" altLang="en-US" sz="2000" b="0">
              <a:ea typeface="ＭＳ Ｐゴシック"/>
            </a:endParaRPr>
          </a:p>
          <a:p>
            <a:pPr/>
            <a:endParaRPr lang="ja-JP" altLang="en-US" sz="2000" b="0">
              <a:ea typeface="ＭＳ Ｐゴシック"/>
            </a:endParaRPr>
          </a:p>
          <a:p>
            <a:pPr/>
            <a:r>
              <a:rPr lang="ja-JP" altLang="en-US" sz="2000" b="0">
                <a:ea typeface="ＭＳ Ｐゴシック"/>
              </a:rPr>
              <a:t>「風も月も、人も同じ」のテーマで発表していただきました。</a:t>
            </a:r>
            <a:endParaRPr lang="ja-JP" altLang="en-US" sz="2000" b="0">
              <a:ea typeface="ＭＳ Ｐゴシック"/>
            </a:endParaRPr>
          </a:p>
          <a:p>
            <a:endParaRPr kumimoji="1" lang="ja-JP" altLang="en-US" b="0"/>
          </a:p>
        </p:txBody>
      </p:sp>
      <p:sp>
        <p:nvSpPr>
          <p:cNvPr id="1182"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9" name="四角形 18"/>
          <p:cNvSpPr>
            <a:spLocks noGrp="1" noRot="1" noChangeAspect="1"/>
          </p:cNvSpPr>
          <p:nvPr>
            <p:ph type="sldImg" idx="2"/>
          </p:nvPr>
        </p:nvSpPr>
        <p:spPr>
          <a:prstGeom prst="rect">
            <a:avLst/>
          </a:prstGeom>
        </p:spPr>
        <p:txBody>
          <a:bodyPr/>
          <a:p>
            <a:endParaRPr kumimoji="1" lang="ja-JP" altLang="en-US"/>
          </a:p>
        </p:txBody>
      </p:sp>
      <p:sp>
        <p:nvSpPr>
          <p:cNvPr id="1190" name="四角形 19"/>
          <p:cNvSpPr>
            <a:spLocks noGrp="1"/>
          </p:cNvSpPr>
          <p:nvPr>
            <p:ph type="body" sz="quarter" idx="3"/>
          </p:nvPr>
        </p:nvSpPr>
        <p:spPr>
          <a:prstGeom prst="rect">
            <a:avLst/>
          </a:prstGeom>
        </p:spPr>
        <p:txBody>
          <a:bodyPr/>
          <a:p>
            <a:r>
              <a:rPr kumimoji="1" lang="ja-JP" altLang="en-US"/>
              <a:t>子ども伝承芸能発表の時間では、</a:t>
            </a:r>
            <a:endParaRPr kumimoji="1" lang="ja-JP" altLang="en-US"/>
          </a:p>
          <a:p>
            <a:endParaRPr kumimoji="1" lang="ja-JP" altLang="en-US"/>
          </a:p>
          <a:p>
            <a:r>
              <a:rPr lang="ja-JP" altLang="en-US" sz="2000" b="0">
                <a:ea typeface="ＭＳ Ｐゴシック"/>
              </a:rPr>
              <a:t>仙北市立白岩（しらいわ）小学校児童３名による</a:t>
            </a:r>
            <a:r>
              <a:rPr lang="ja-JP" altLang="en-US" b="0"/>
              <a:t>白岩子供ささらを交えた</a:t>
            </a:r>
            <a:r>
              <a:rPr lang="ja-JP" altLang="en-US" sz="2000" b="0">
                <a:ea typeface="ＭＳ Ｐゴシック"/>
              </a:rPr>
              <a:t>白岩若者会</a:t>
            </a:r>
            <a:r>
              <a:rPr lang="ja-JP" altLang="en-US" b="0"/>
              <a:t>による</a:t>
            </a:r>
            <a:endParaRPr lang="ja-JP" altLang="en-US" sz="2000" b="1">
              <a:ea typeface="ＭＳ Ｐゴシック"/>
            </a:endParaRPr>
          </a:p>
          <a:p>
            <a:r>
              <a:rPr lang="ja-JP" altLang="en-US" b="0"/>
              <a:t>「白岩ささら」を発</a:t>
            </a:r>
            <a:r>
              <a:rPr lang="ja-JP" altLang="en-US"/>
              <a:t>表していただきました。</a:t>
            </a:r>
            <a:endParaRPr lang="ja-JP" altLang="en-US" b="0"/>
          </a:p>
          <a:p>
            <a:endParaRPr lang="ja-JP" altLang="en-US"/>
          </a:p>
          <a:p>
            <a:r>
              <a:rPr lang="ja-JP" altLang="en-US"/>
              <a:t>ささら舞は、仙北市角館町白岩地区で江戸時代から４００年以上続くとされているお盆行事で、</a:t>
            </a:r>
            <a:endParaRPr lang="ja-JP" altLang="en-US"/>
          </a:p>
          <a:p>
            <a:r>
              <a:rPr lang="ja-JP" altLang="en-US"/>
              <a:t>先祖を供養するとともに五穀豊穣を祈願するもの、とのことです。</a:t>
            </a:r>
            <a:endParaRPr lang="ja-JP" altLang="en-US"/>
          </a:p>
          <a:p>
            <a:r>
              <a:rPr lang="ja-JP" altLang="en-US"/>
              <a:t>　</a:t>
            </a:r>
            <a:endParaRPr lang="ja-JP" altLang="en-US"/>
          </a:p>
        </p:txBody>
      </p:sp>
      <p:sp>
        <p:nvSpPr>
          <p:cNvPr id="1191"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98" name="四角形 18"/>
          <p:cNvSpPr>
            <a:spLocks noGrp="1" noRot="1" noChangeAspect="1"/>
          </p:cNvSpPr>
          <p:nvPr>
            <p:ph type="sldImg" idx="2"/>
          </p:nvPr>
        </p:nvSpPr>
        <p:spPr>
          <a:prstGeom prst="rect">
            <a:avLst/>
          </a:prstGeom>
        </p:spPr>
        <p:txBody>
          <a:bodyPr/>
          <a:p>
            <a:endParaRPr kumimoji="1" lang="ja-JP" altLang="en-US"/>
          </a:p>
        </p:txBody>
      </p:sp>
      <p:sp>
        <p:nvSpPr>
          <p:cNvPr id="1199" name="四角形 19"/>
          <p:cNvSpPr>
            <a:spLocks noGrp="1"/>
          </p:cNvSpPr>
          <p:nvPr>
            <p:ph type="body" sz="quarter" idx="3"/>
          </p:nvPr>
        </p:nvSpPr>
        <p:spPr>
          <a:prstGeom prst="rect">
            <a:avLst/>
          </a:prstGeom>
        </p:spPr>
        <p:txBody>
          <a:bodyPr/>
          <a:p>
            <a:r>
              <a:rPr kumimoji="1" lang="ja-JP" altLang="en-US"/>
              <a:t>次は、青少年の</a:t>
            </a:r>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非行・被害防止強調月間の取組についてです。</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pPr algn="l"/>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標語コンクールは、</a:t>
            </a:r>
            <a:r>
              <a:rPr lang="ja-JP" altLang="en-US" sz="2000" b="0"/>
              <a:t>７月の「青少年の非行・被害防止全国強調月間」に</a:t>
            </a:r>
            <a:r>
              <a:rPr lang="ja-JP" altLang="en-US" sz="2000" b="0"/>
              <a:t>お</a:t>
            </a:r>
            <a:r>
              <a:rPr lang="ja-JP" altLang="en-US" sz="2000" b="0"/>
              <a:t>いて、</a:t>
            </a:r>
            <a:endParaRPr lang="ja-JP" altLang="en-US" sz="2000" b="0"/>
          </a:p>
          <a:p>
            <a:pPr algn="l"/>
            <a:r>
              <a:rPr lang="ja-JP" altLang="en-US" sz="2000" b="0"/>
              <a:t>県</a:t>
            </a:r>
            <a:r>
              <a:rPr lang="ja-JP" altLang="en-US" sz="2000" b="0"/>
              <a:t>内</a:t>
            </a:r>
            <a:r>
              <a:rPr lang="ja-JP" altLang="en-US" sz="2000" b="0"/>
              <a:t>の中学生を対象に</a:t>
            </a:r>
            <a:r>
              <a:rPr lang="ja-JP" altLang="en-US" sz="2000" b="0"/>
              <a:t>、青少年が非行・被</a:t>
            </a:r>
            <a:r>
              <a:rPr lang="ja-JP" altLang="en-US" sz="2000" b="0"/>
              <a:t>害</a:t>
            </a:r>
            <a:r>
              <a:rPr lang="ja-JP" altLang="en-US" sz="2000" b="0"/>
              <a:t>防</a:t>
            </a:r>
            <a:r>
              <a:rPr lang="ja-JP" altLang="en-US" sz="2000" b="0"/>
              <a:t>止について考える</a:t>
            </a:r>
            <a:r>
              <a:rPr lang="ja-JP" altLang="en-US" sz="2000" b="0"/>
              <a:t>きっか</a:t>
            </a:r>
            <a:r>
              <a:rPr lang="ja-JP" altLang="en-US" sz="2000" b="0"/>
              <a:t>けとし、</a:t>
            </a:r>
            <a:endParaRPr lang="ja-JP" altLang="en-US" sz="2000" b="0"/>
          </a:p>
          <a:p>
            <a:pPr algn="l"/>
            <a:r>
              <a:rPr lang="ja-JP" altLang="en-US" sz="2000" b="0"/>
              <a:t>青少年の健全育成等</a:t>
            </a:r>
            <a:r>
              <a:rPr lang="ja-JP" altLang="en-US" sz="2000" b="0"/>
              <a:t>について県民の理解を深める</a:t>
            </a:r>
            <a:r>
              <a:rPr lang="ja-JP" altLang="en-US" sz="2000" b="0"/>
              <a:t>ことを目</a:t>
            </a:r>
            <a:r>
              <a:rPr lang="ja-JP" altLang="en-US" sz="2000" b="0"/>
              <a:t>的に</a:t>
            </a:r>
            <a:r>
              <a:rPr lang="ja-JP" altLang="en-US" sz="2000" b="0"/>
              <a:t>実施しています。</a:t>
            </a:r>
            <a:endParaRPr lang="ja-JP" altLang="en-US" sz="2000" b="0"/>
          </a:p>
          <a:p>
            <a:endParaRPr kumimoji="1" lang="ja-JP" altLang="en-US" sz="3555" b="0">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今年度は、県内の４３中学校から、２，５８３</a:t>
            </a:r>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作品の応募があり、</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最優秀賞１作品、優秀賞３作品、優良賞６作品と、学校賞を選定しました。</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200"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09" name="四角形 18"/>
          <p:cNvSpPr>
            <a:spLocks noGrp="1" noRot="1" noChangeAspect="1"/>
          </p:cNvSpPr>
          <p:nvPr>
            <p:ph type="sldImg" idx="2"/>
          </p:nvPr>
        </p:nvSpPr>
        <p:spPr>
          <a:prstGeom prst="rect">
            <a:avLst/>
          </a:prstGeom>
        </p:spPr>
        <p:txBody>
          <a:bodyPr/>
          <a:p>
            <a:endParaRPr kumimoji="1" lang="ja-JP" altLang="en-US"/>
          </a:p>
        </p:txBody>
      </p:sp>
      <p:sp>
        <p:nvSpPr>
          <p:cNvPr id="1210" name="四角形 19"/>
          <p:cNvSpPr>
            <a:spLocks noGrp="1"/>
          </p:cNvSpPr>
          <p:nvPr>
            <p:ph type="body" sz="quarter" idx="3"/>
          </p:nvPr>
        </p:nvSpPr>
        <p:spPr>
          <a:prstGeom prst="rect">
            <a:avLst/>
          </a:prstGeom>
        </p:spPr>
        <p:txBody>
          <a:bodyPr/>
          <a:p>
            <a:r>
              <a:rPr kumimoji="1" lang="ja-JP" altLang="en-US"/>
              <a:t>表彰式は、</a:t>
            </a:r>
            <a:endParaRPr kumimoji="1" lang="ja-JP" altLang="en-US"/>
          </a:p>
          <a:p>
            <a:r>
              <a:rPr kumimoji="1" lang="ja-JP" altLang="en-US"/>
              <a:t>７月２８日に県庁の正庁で行われました。</a:t>
            </a:r>
            <a:endParaRPr kumimoji="1" lang="ja-JP" altLang="en-US"/>
          </a:p>
          <a:p>
            <a:r>
              <a:rPr kumimoji="1" lang="ja-JP" altLang="en-US"/>
              <a:t>　</a:t>
            </a:r>
            <a:endParaRPr kumimoji="1" lang="ja-JP" altLang="en-US"/>
          </a:p>
        </p:txBody>
      </p:sp>
      <p:sp>
        <p:nvSpPr>
          <p:cNvPr id="1211" name="四角形 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3" name="正方形/長方形 7"/>
          <p:cNvSpPr/>
          <p:nvPr/>
        </p:nvSpPr>
        <p:spPr>
          <a:xfrm>
            <a:off x="0" y="0"/>
            <a:ext cx="9144000" cy="5232000"/>
          </a:xfrm>
          <a:prstGeom prst="rect">
            <a:avLst/>
          </a:prstGeom>
          <a:blipFill>
            <a:blip r:embed="rId1"/>
            <a:stretch>
              <a:fillRect t="2" b="-310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サブタイトル 2"/>
          <p:cNvSpPr>
            <a:spLocks noGrp="1"/>
          </p:cNvSpPr>
          <p:nvPr>
            <p:ph type="subTitle" idx="1"/>
          </p:nvPr>
        </p:nvSpPr>
        <p:spPr>
          <a:xfrm>
            <a:off x="755576" y="2420888"/>
            <a:ext cx="7596844" cy="1752600"/>
          </a:xfrm>
        </p:spPr>
        <p:txBody>
          <a:bodyPr anchor="b">
            <a:normAutofit/>
          </a:bodyPr>
          <a:lstStyle>
            <a:lvl1pPr marL="0" indent="0" algn="l">
              <a:buNone/>
              <a:defRPr sz="24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5" name="日付プレースホルダー 3"/>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dirty="0"/>
          </a:p>
        </p:txBody>
      </p:sp>
      <p:sp>
        <p:nvSpPr>
          <p:cNvPr id="1036" name="フッター プレースホルダー 4"/>
          <p:cNvSpPr>
            <a:spLocks noGrp="1"/>
          </p:cNvSpPr>
          <p:nvPr>
            <p:ph type="ftr" sz="quarter" idx="11"/>
          </p:nvPr>
        </p:nvSpPr>
        <p:spPr/>
        <p:txBody>
          <a:bodyPr/>
          <a:lstStyle/>
          <a:p>
            <a:endParaRPr kumimoji="1" lang="ja-JP" altLang="en-US" dirty="0"/>
          </a:p>
        </p:txBody>
      </p:sp>
      <p:sp>
        <p:nvSpPr>
          <p:cNvPr id="1037" name="スライド番号プレースホルダー 5"/>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
        <p:nvSpPr>
          <p:cNvPr id="1038" name="タイトル 1"/>
          <p:cNvSpPr>
            <a:spLocks noGrp="1"/>
          </p:cNvSpPr>
          <p:nvPr>
            <p:ph type="title"/>
          </p:nvPr>
        </p:nvSpPr>
        <p:spPr>
          <a:xfrm>
            <a:off x="269522" y="4341101"/>
            <a:ext cx="8604956" cy="2112233"/>
          </a:xfrm>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99" name="正方形/長方形 6"/>
          <p:cNvSpPr/>
          <p:nvPr/>
        </p:nvSpPr>
        <p:spPr>
          <a:xfrm>
            <a:off x="0" y="0"/>
            <a:ext cx="9144000" cy="52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0"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101" name="縦書きテキスト プレースホルダー 2"/>
          <p:cNvSpPr>
            <a:spLocks noGrp="1"/>
          </p:cNvSpPr>
          <p:nvPr>
            <p:ph type="body" orient="vert" idx="1"/>
          </p:nvPr>
        </p:nvSpPr>
        <p:spPr>
          <a:xfrm>
            <a:off x="457200" y="788707"/>
            <a:ext cx="8229600" cy="4297507"/>
          </a:xfrm>
        </p:spPr>
        <p:txBody>
          <a:bodyPr vert="eaVert"/>
          <a:lstStyle>
            <a:lvl1pPr marL="0" indent="0">
              <a:buFontTx/>
              <a:buNone/>
              <a:defRPr>
                <a:solidFill>
                  <a:schemeClr val="accent1">
                    <a:lumMod val="50000"/>
                  </a:schemeClr>
                </a:solidFill>
              </a:defRPr>
            </a:lvl1pPr>
            <a:lvl2pPr marL="742950" indent="-285750">
              <a:buFont typeface="Arial" panose="020B0604020202020204" pitchFamily="34" charset="0"/>
              <a:buChar char="•"/>
              <a:defRPr>
                <a:solidFill>
                  <a:schemeClr val="accent1">
                    <a:lumMod val="50000"/>
                  </a:schemeClr>
                </a:solidFill>
              </a:defRPr>
            </a:lvl2pPr>
            <a:lvl3pPr marL="1143000" indent="-228600">
              <a:buFont typeface="Arial" panose="020B0604020202020204" pitchFamily="34" charset="0"/>
              <a:buChar char="•"/>
              <a:defRPr>
                <a:solidFill>
                  <a:schemeClr val="accent1">
                    <a:lumMod val="50000"/>
                  </a:schemeClr>
                </a:solidFill>
              </a:defRPr>
            </a:lvl3pPr>
            <a:lvl4pPr marL="1600200" indent="-228600">
              <a:buFont typeface="Arial" panose="020B0604020202020204" pitchFamily="34" charset="0"/>
              <a:buChar char="•"/>
              <a:defRPr>
                <a:solidFill>
                  <a:schemeClr val="accent1">
                    <a:lumMod val="50000"/>
                  </a:schemeClr>
                </a:solidFill>
              </a:defRPr>
            </a:lvl4pPr>
            <a:lvl5pPr marL="2057400" indent="-228600">
              <a:buFont typeface="Arial" panose="020B0604020202020204" pitchFamily="34" charset="0"/>
              <a:buChar char="•"/>
              <a:defRPr>
                <a:solidFill>
                  <a:schemeClr val="accent1">
                    <a:lumMod val="50000"/>
                  </a:schemeClr>
                </a:solidFill>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02" name="日付プレースホルダー 3"/>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103" name="フッター プレースホルダー 4"/>
          <p:cNvSpPr>
            <a:spLocks noGrp="1"/>
          </p:cNvSpPr>
          <p:nvPr>
            <p:ph type="ftr" sz="quarter" idx="11"/>
          </p:nvPr>
        </p:nvSpPr>
        <p:spPr/>
        <p:txBody>
          <a:bodyPr/>
          <a:lstStyle/>
          <a:p>
            <a:endParaRPr kumimoji="1" lang="ja-JP" altLang="en-US"/>
          </a:p>
        </p:txBody>
      </p:sp>
      <p:sp>
        <p:nvSpPr>
          <p:cNvPr id="1104" name="スライド番号プレースホルダー 5"/>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106" name="正方形/長方形 6"/>
          <p:cNvSpPr/>
          <p:nvPr/>
        </p:nvSpPr>
        <p:spPr>
          <a:xfrm>
            <a:off x="0" y="0"/>
            <a:ext cx="9144000" cy="52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7" name="縦書きタイトル 1"/>
          <p:cNvSpPr>
            <a:spLocks noGrp="1"/>
          </p:cNvSpPr>
          <p:nvPr>
            <p:ph type="title" orient="vert"/>
          </p:nvPr>
        </p:nvSpPr>
        <p:spPr>
          <a:xfrm>
            <a:off x="6927776" y="884717"/>
            <a:ext cx="1759024" cy="5650639"/>
          </a:xfrm>
        </p:spPr>
        <p:txBody>
          <a:bodyPr vert="eaVert">
            <a:normAutofit/>
          </a:bodyPr>
          <a:lstStyle>
            <a:lvl1pPr algn="l">
              <a:defRPr sz="4000">
                <a:effectLst>
                  <a:outerShdw blurRad="127000" dist="114300" dir="5400000" algn="t" rotWithShape="0">
                    <a:schemeClr val="bg2">
                      <a:lumMod val="40000"/>
                      <a:lumOff val="60000"/>
                      <a:alpha val="65000"/>
                    </a:schemeClr>
                  </a:outerShdw>
                </a:effectLst>
              </a:defRPr>
            </a:lvl1pPr>
          </a:lstStyle>
          <a:p>
            <a:r>
              <a:rPr kumimoji="1" lang="ja-JP" altLang="en-US" smtClean="0"/>
              <a:t>マスター タイトルの書式設定</a:t>
            </a:r>
            <a:endParaRPr kumimoji="1" lang="ja-JP" altLang="en-US" dirty="0"/>
          </a:p>
        </p:txBody>
      </p:sp>
      <p:sp>
        <p:nvSpPr>
          <p:cNvPr id="1108" name="縦書きテキスト プレースホルダー 2"/>
          <p:cNvSpPr>
            <a:spLocks noGrp="1"/>
          </p:cNvSpPr>
          <p:nvPr>
            <p:ph type="body" orient="vert" idx="1"/>
          </p:nvPr>
        </p:nvSpPr>
        <p:spPr>
          <a:xfrm>
            <a:off x="457200" y="884717"/>
            <a:ext cx="6311044" cy="5650639"/>
          </a:xfrm>
        </p:spPr>
        <p:txBody>
          <a:bodyPr vert="eaVert"/>
          <a:lstStyle>
            <a:lvl1pPr marL="0" indent="0">
              <a:buFontTx/>
              <a:buNone/>
              <a:defRPr>
                <a:solidFill>
                  <a:schemeClr val="accent1">
                    <a:lumMod val="50000"/>
                  </a:schemeClr>
                </a:solidFill>
              </a:defRPr>
            </a:lvl1pPr>
            <a:lvl2pPr marL="742950" indent="-285750">
              <a:buFont typeface="Arial" panose="020B0604020202020204" pitchFamily="34" charset="0"/>
              <a:buChar char="•"/>
              <a:defRPr>
                <a:solidFill>
                  <a:schemeClr val="accent1">
                    <a:lumMod val="50000"/>
                  </a:schemeClr>
                </a:solidFill>
              </a:defRPr>
            </a:lvl2pPr>
            <a:lvl3pPr marL="1143000" indent="-228600">
              <a:buFont typeface="Arial" panose="020B0604020202020204" pitchFamily="34" charset="0"/>
              <a:buChar char="•"/>
              <a:defRPr>
                <a:solidFill>
                  <a:schemeClr val="accent1">
                    <a:lumMod val="50000"/>
                  </a:schemeClr>
                </a:solidFill>
              </a:defRPr>
            </a:lvl3pPr>
            <a:lvl4pPr marL="1600200" indent="-228600">
              <a:buFont typeface="Arial" panose="020B0604020202020204" pitchFamily="34" charset="0"/>
              <a:buChar char="•"/>
              <a:defRPr>
                <a:solidFill>
                  <a:schemeClr val="accent1">
                    <a:lumMod val="50000"/>
                  </a:schemeClr>
                </a:solidFill>
              </a:defRPr>
            </a:lvl4pPr>
            <a:lvl5pPr marL="2057400" indent="-228600">
              <a:buFont typeface="Arial" panose="020B0604020202020204" pitchFamily="34" charset="0"/>
              <a:buChar char="•"/>
              <a:defRPr>
                <a:solidFill>
                  <a:schemeClr val="accent1">
                    <a:lumMod val="50000"/>
                  </a:schemeClr>
                </a:solidFill>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09" name="日付プレースホルダー 3"/>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110" name="フッター プレースホルダー 4"/>
          <p:cNvSpPr>
            <a:spLocks noGrp="1"/>
          </p:cNvSpPr>
          <p:nvPr>
            <p:ph type="ftr" sz="quarter" idx="11"/>
          </p:nvPr>
        </p:nvSpPr>
        <p:spPr/>
        <p:txBody>
          <a:bodyPr/>
          <a:lstStyle/>
          <a:p>
            <a:endParaRPr kumimoji="1" lang="ja-JP" altLang="en-US"/>
          </a:p>
        </p:txBody>
      </p:sp>
      <p:sp>
        <p:nvSpPr>
          <p:cNvPr id="1111" name="スライド番号プレースホルダー 5"/>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40" name="正方形/長方形 6"/>
          <p:cNvSpPr/>
          <p:nvPr/>
        </p:nvSpPr>
        <p:spPr>
          <a:xfrm>
            <a:off x="0" y="0"/>
            <a:ext cx="9144000" cy="52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コンテンツ プレースホルダー 2"/>
          <p:cNvSpPr>
            <a:spLocks noGrp="1"/>
          </p:cNvSpPr>
          <p:nvPr>
            <p:ph idx="1"/>
          </p:nvPr>
        </p:nvSpPr>
        <p:spPr/>
        <p:txBody>
          <a:bodyPr/>
          <a:lstStyle>
            <a:lvl1pPr marL="342900" indent="-342900">
              <a:buFont typeface="Times New Roman" panose="02020603050405020304" pitchFamily="18" charset="0"/>
              <a:buChar char="§"/>
              <a:defRPr>
                <a:solidFill>
                  <a:schemeClr val="accent1">
                    <a:lumMod val="50000"/>
                  </a:schemeClr>
                </a:solidFill>
              </a:defRPr>
            </a:lvl1pPr>
            <a:lvl2pPr marL="742950" indent="-285750">
              <a:buFont typeface="Arial" panose="020B0604020202020204" pitchFamily="34" charset="0"/>
              <a:buChar char="•"/>
              <a:defRPr>
                <a:solidFill>
                  <a:schemeClr val="accent1">
                    <a:lumMod val="50000"/>
                  </a:schemeClr>
                </a:solidFill>
              </a:defRPr>
            </a:lvl2pPr>
            <a:lvl3pPr marL="1143000" indent="-228600">
              <a:buFont typeface="Arial" panose="020B0604020202020204" pitchFamily="34" charset="0"/>
              <a:buChar char="•"/>
              <a:defRPr>
                <a:solidFill>
                  <a:schemeClr val="accent1">
                    <a:lumMod val="50000"/>
                  </a:schemeClr>
                </a:solidFill>
              </a:defRPr>
            </a:lvl3pPr>
            <a:lvl4pPr marL="1600200" indent="-228600">
              <a:buFont typeface="Arial" panose="020B0604020202020204" pitchFamily="34" charset="0"/>
              <a:buChar char="•"/>
              <a:defRPr>
                <a:solidFill>
                  <a:schemeClr val="accent1">
                    <a:lumMod val="50000"/>
                  </a:schemeClr>
                </a:solidFill>
              </a:defRPr>
            </a:lvl4pPr>
            <a:lvl5pPr marL="2057400" indent="-228600">
              <a:buFont typeface="Arial" panose="020B0604020202020204" pitchFamily="34" charset="0"/>
              <a:buChar char="•"/>
              <a:defRPr>
                <a:solidFill>
                  <a:schemeClr val="accent1">
                    <a:lumMod val="50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42" name="日付プレースホルダー 3"/>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043" name="フッター プレースホルダー 4"/>
          <p:cNvSpPr>
            <a:spLocks noGrp="1"/>
          </p:cNvSpPr>
          <p:nvPr>
            <p:ph type="ftr" sz="quarter" idx="11"/>
          </p:nvPr>
        </p:nvSpPr>
        <p:spPr/>
        <p:txBody>
          <a:bodyPr/>
          <a:lstStyle/>
          <a:p>
            <a:endParaRPr kumimoji="1" lang="ja-JP" altLang="en-US"/>
          </a:p>
        </p:txBody>
      </p:sp>
      <p:sp>
        <p:nvSpPr>
          <p:cNvPr id="1044" name="スライド番号プレースホルダー 5"/>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
        <p:nvSpPr>
          <p:cNvPr id="1045" name="タイトル 7"/>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7" name="正方形/長方形 8"/>
          <p:cNvSpPr/>
          <p:nvPr/>
        </p:nvSpPr>
        <p:spPr>
          <a:xfrm>
            <a:off x="0" y="0"/>
            <a:ext cx="9144000" cy="5232000"/>
          </a:xfrm>
          <a:prstGeom prst="rect">
            <a:avLst/>
          </a:prstGeom>
          <a:blipFill>
            <a:blip r:embed="rId1"/>
            <a:stretch>
              <a:fillRect t="2" b="-310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テキスト プレースホルダー 2"/>
          <p:cNvSpPr>
            <a:spLocks noGrp="1"/>
          </p:cNvSpPr>
          <p:nvPr>
            <p:ph type="body" idx="1"/>
          </p:nvPr>
        </p:nvSpPr>
        <p:spPr>
          <a:xfrm>
            <a:off x="647564" y="3573016"/>
            <a:ext cx="7847149" cy="1500187"/>
          </a:xfrm>
        </p:spPr>
        <p:txBody>
          <a:bodyPr anchor="ctr"/>
          <a:lstStyle>
            <a:lvl1pPr marL="0" indent="0">
              <a:buNone/>
              <a:defRPr sz="20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9" name="日付プレースホルダー 3"/>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050" name="フッター プレースホルダー 4"/>
          <p:cNvSpPr>
            <a:spLocks noGrp="1"/>
          </p:cNvSpPr>
          <p:nvPr>
            <p:ph type="ftr" sz="quarter" idx="11"/>
          </p:nvPr>
        </p:nvSpPr>
        <p:spPr/>
        <p:txBody>
          <a:bodyPr/>
          <a:lstStyle/>
          <a:p>
            <a:endParaRPr kumimoji="1" lang="ja-JP" altLang="en-US"/>
          </a:p>
        </p:txBody>
      </p:sp>
      <p:sp>
        <p:nvSpPr>
          <p:cNvPr id="1051" name="スライド番号プレースホルダー 5"/>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
        <p:nvSpPr>
          <p:cNvPr id="1052" name="タイトル 6"/>
          <p:cNvSpPr>
            <a:spLocks noGrp="1"/>
          </p:cNvSpPr>
          <p:nvPr>
            <p:ph type="title"/>
          </p:nvPr>
        </p:nvSpPr>
        <p:spPr/>
        <p:txBody>
          <a:bodyPr/>
          <a:lstStyle/>
          <a:p>
            <a:r>
              <a:rPr kumimoji="1" lang="ja-JP" altLang="en-US" smtClean="0"/>
              <a:t>マスター タイトルの書式設定</a:t>
            </a:r>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54" name="正方形/長方形 7"/>
          <p:cNvSpPr/>
          <p:nvPr/>
        </p:nvSpPr>
        <p:spPr>
          <a:xfrm>
            <a:off x="0" y="0"/>
            <a:ext cx="9144000" cy="52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56" name="コンテンツ プレースホルダー 2"/>
          <p:cNvSpPr>
            <a:spLocks noGrp="1"/>
          </p:cNvSpPr>
          <p:nvPr>
            <p:ph sz="half" idx="1"/>
          </p:nvPr>
        </p:nvSpPr>
        <p:spPr>
          <a:xfrm>
            <a:off x="457200" y="788707"/>
            <a:ext cx="4038600" cy="4297507"/>
          </a:xfrm>
        </p:spPr>
        <p:txBody>
          <a:bodyPr/>
          <a:lstStyle>
            <a:lvl1pPr marL="342900" indent="-342900">
              <a:buFont typeface="Times New Roman" panose="02020603050405020304" pitchFamily="18" charset="0"/>
              <a:buChar char="§"/>
              <a:defRPr sz="2800">
                <a:solidFill>
                  <a:schemeClr val="accent1">
                    <a:lumMod val="50000"/>
                  </a:schemeClr>
                </a:solidFill>
              </a:defRPr>
            </a:lvl1pPr>
            <a:lvl2pPr marL="742950" indent="-285750">
              <a:buFont typeface="Arial" panose="020B0604020202020204" pitchFamily="34" charset="0"/>
              <a:buChar char="•"/>
              <a:defRPr sz="2400">
                <a:solidFill>
                  <a:schemeClr val="accent1">
                    <a:lumMod val="50000"/>
                  </a:schemeClr>
                </a:solidFill>
              </a:defRPr>
            </a:lvl2pPr>
            <a:lvl3pPr marL="1143000" indent="-228600">
              <a:buFont typeface="Arial" panose="020B0604020202020204" pitchFamily="34" charset="0"/>
              <a:buChar char="•"/>
              <a:defRPr sz="2000">
                <a:solidFill>
                  <a:schemeClr val="accent1">
                    <a:lumMod val="50000"/>
                  </a:schemeClr>
                </a:solidFill>
              </a:defRPr>
            </a:lvl3pPr>
            <a:lvl4pPr marL="1600200" indent="-228600">
              <a:buFont typeface="Arial" panose="020B0604020202020204" pitchFamily="34" charset="0"/>
              <a:buChar char="•"/>
              <a:defRPr sz="1800">
                <a:solidFill>
                  <a:schemeClr val="accent1">
                    <a:lumMod val="50000"/>
                  </a:schemeClr>
                </a:solidFill>
              </a:defRPr>
            </a:lvl4pPr>
            <a:lvl5pPr marL="2057400" indent="-228600">
              <a:buFont typeface="Arial" panose="020B0604020202020204" pitchFamily="34" charset="0"/>
              <a:buChar char="•"/>
              <a:defRPr sz="1800">
                <a:solidFill>
                  <a:schemeClr val="accent1">
                    <a:lumMod val="50000"/>
                  </a:schemeClr>
                </a:solidFill>
              </a:defRPr>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7" name="コンテンツ プレースホルダー 3"/>
          <p:cNvSpPr>
            <a:spLocks noGrp="1"/>
          </p:cNvSpPr>
          <p:nvPr>
            <p:ph sz="half" idx="2"/>
          </p:nvPr>
        </p:nvSpPr>
        <p:spPr>
          <a:xfrm>
            <a:off x="4648200" y="788707"/>
            <a:ext cx="4038600" cy="4297507"/>
          </a:xfrm>
        </p:spPr>
        <p:txBody>
          <a:bodyPr/>
          <a:lstStyle>
            <a:lvl1pPr marL="342900" indent="-342900">
              <a:buFont typeface="Times New Roman" panose="02020603050405020304" pitchFamily="18" charset="0"/>
              <a:buChar char="§"/>
              <a:defRPr sz="2800">
                <a:solidFill>
                  <a:schemeClr val="accent1">
                    <a:lumMod val="50000"/>
                  </a:schemeClr>
                </a:solidFill>
              </a:defRPr>
            </a:lvl1pPr>
            <a:lvl2pPr marL="800100" indent="-342900">
              <a:buFont typeface="Arial" panose="020B0604020202020204" pitchFamily="34" charset="0"/>
              <a:buChar char="•"/>
              <a:defRPr sz="2400">
                <a:solidFill>
                  <a:schemeClr val="accent1">
                    <a:lumMod val="50000"/>
                  </a:schemeClr>
                </a:solidFill>
              </a:defRPr>
            </a:lvl2pPr>
            <a:lvl3pPr marL="1257300" indent="-342900">
              <a:buFont typeface="Arial" panose="020B0604020202020204" pitchFamily="34" charset="0"/>
              <a:buChar char="•"/>
              <a:defRPr sz="2000">
                <a:solidFill>
                  <a:schemeClr val="accent1">
                    <a:lumMod val="50000"/>
                  </a:schemeClr>
                </a:solidFill>
              </a:defRPr>
            </a:lvl3pPr>
            <a:lvl4pPr marL="1657350" indent="-285750">
              <a:buFont typeface="Arial" panose="020B0604020202020204" pitchFamily="34" charset="0"/>
              <a:buChar char="•"/>
              <a:defRPr sz="1800">
                <a:solidFill>
                  <a:schemeClr val="accent1">
                    <a:lumMod val="50000"/>
                  </a:schemeClr>
                </a:solidFill>
              </a:defRPr>
            </a:lvl4pPr>
            <a:lvl5pPr marL="2114550" indent="-285750">
              <a:buFont typeface="Arial" panose="020B0604020202020204" pitchFamily="34" charset="0"/>
              <a:buChar char="•"/>
              <a:defRPr sz="1800">
                <a:solidFill>
                  <a:schemeClr val="accent1">
                    <a:lumMod val="50000"/>
                  </a:schemeClr>
                </a:solidFill>
              </a:defRPr>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8" name="日付プレースホルダー 4"/>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059" name="フッター プレースホルダー 5"/>
          <p:cNvSpPr>
            <a:spLocks noGrp="1"/>
          </p:cNvSpPr>
          <p:nvPr>
            <p:ph type="ftr" sz="quarter" idx="11"/>
          </p:nvPr>
        </p:nvSpPr>
        <p:spPr/>
        <p:txBody>
          <a:bodyPr/>
          <a:lstStyle/>
          <a:p>
            <a:endParaRPr kumimoji="1" lang="ja-JP" altLang="en-US"/>
          </a:p>
        </p:txBody>
      </p:sp>
      <p:sp>
        <p:nvSpPr>
          <p:cNvPr id="1060" name="スライド番号プレースホルダー 6"/>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62" name="正方形/長方形 9"/>
          <p:cNvSpPr/>
          <p:nvPr/>
        </p:nvSpPr>
        <p:spPr>
          <a:xfrm>
            <a:off x="0" y="0"/>
            <a:ext cx="9144000" cy="52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1064" name="テキスト プレースホルダー 2"/>
          <p:cNvSpPr>
            <a:spLocks noGrp="1"/>
          </p:cNvSpPr>
          <p:nvPr>
            <p:ph type="body" idx="1"/>
          </p:nvPr>
        </p:nvSpPr>
        <p:spPr>
          <a:xfrm>
            <a:off x="464816" y="4446451"/>
            <a:ext cx="4040188" cy="639763"/>
          </a:xfrm>
        </p:spPr>
        <p:txBody>
          <a:bodyPr anchor="b"/>
          <a:lstStyle>
            <a:lvl1pPr marL="0" indent="0">
              <a:buNone/>
              <a:defRPr sz="2400" b="1">
                <a:solidFill>
                  <a:schemeClr val="tx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5" name="コンテンツ プレースホルダー 3"/>
          <p:cNvSpPr>
            <a:spLocks noGrp="1"/>
          </p:cNvSpPr>
          <p:nvPr>
            <p:ph sz="half" idx="2"/>
          </p:nvPr>
        </p:nvSpPr>
        <p:spPr>
          <a:xfrm>
            <a:off x="457200" y="782720"/>
            <a:ext cx="4040188" cy="3663731"/>
          </a:xfrm>
        </p:spPr>
        <p:txBody>
          <a:bodyPr/>
          <a:lstStyle>
            <a:lvl1pPr marL="342900" indent="-342900">
              <a:buFont typeface="Times New Roman" panose="02020603050405020304" pitchFamily="18" charset="0"/>
              <a:buChar char="§"/>
              <a:defRPr sz="2400">
                <a:solidFill>
                  <a:schemeClr val="accent1">
                    <a:lumMod val="50000"/>
                  </a:schemeClr>
                </a:solidFill>
              </a:defRPr>
            </a:lvl1pPr>
            <a:lvl2pPr marL="800100" indent="-342900">
              <a:buFont typeface="Arial" panose="020B0604020202020204" pitchFamily="34" charset="0"/>
              <a:buChar char="•"/>
              <a:defRPr sz="2000">
                <a:solidFill>
                  <a:schemeClr val="accent1">
                    <a:lumMod val="50000"/>
                  </a:schemeClr>
                </a:solidFill>
              </a:defRPr>
            </a:lvl2pPr>
            <a:lvl3pPr marL="1200150" indent="-285750">
              <a:buFont typeface="Arial" panose="020B0604020202020204" pitchFamily="34" charset="0"/>
              <a:buChar char="•"/>
              <a:defRPr sz="1800">
                <a:solidFill>
                  <a:schemeClr val="accent1">
                    <a:lumMod val="50000"/>
                  </a:schemeClr>
                </a:solidFill>
              </a:defRPr>
            </a:lvl3pPr>
            <a:lvl4pPr marL="1657350" indent="-285750">
              <a:buFont typeface="Arial" panose="020B0604020202020204" pitchFamily="34" charset="0"/>
              <a:buChar char="•"/>
              <a:defRPr sz="1600">
                <a:solidFill>
                  <a:schemeClr val="accent1">
                    <a:lumMod val="50000"/>
                  </a:schemeClr>
                </a:solidFill>
              </a:defRPr>
            </a:lvl4pPr>
            <a:lvl5pPr marL="2114550" indent="-285750">
              <a:buFont typeface="Arial" panose="020B0604020202020204" pitchFamily="34" charset="0"/>
              <a:buChar char="•"/>
              <a:defRPr sz="1600">
                <a:solidFill>
                  <a:schemeClr val="accent1">
                    <a:lumMod val="50000"/>
                  </a:schemeClr>
                </a:solidFill>
              </a:defRPr>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6" name="テキスト プレースホルダー 4"/>
          <p:cNvSpPr>
            <a:spLocks noGrp="1"/>
          </p:cNvSpPr>
          <p:nvPr>
            <p:ph type="body" sz="quarter" idx="3"/>
          </p:nvPr>
        </p:nvSpPr>
        <p:spPr>
          <a:xfrm>
            <a:off x="4652642" y="4446451"/>
            <a:ext cx="4041775" cy="639763"/>
          </a:xfrm>
        </p:spPr>
        <p:txBody>
          <a:bodyPr anchor="b"/>
          <a:lstStyle>
            <a:lvl1pPr marL="0" indent="0">
              <a:buNone/>
              <a:defRPr sz="2400" b="1">
                <a:solidFill>
                  <a:schemeClr val="tx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7" name="コンテンツ プレースホルダー 5"/>
          <p:cNvSpPr>
            <a:spLocks noGrp="1"/>
          </p:cNvSpPr>
          <p:nvPr>
            <p:ph sz="quarter" idx="4"/>
          </p:nvPr>
        </p:nvSpPr>
        <p:spPr>
          <a:xfrm>
            <a:off x="4645026" y="782720"/>
            <a:ext cx="4041775" cy="3663731"/>
          </a:xfrm>
        </p:spPr>
        <p:txBody>
          <a:bodyPr/>
          <a:lstStyle>
            <a:lvl1pPr marL="342900" indent="-342900">
              <a:buFont typeface="Times New Roman" panose="02020603050405020304" pitchFamily="18" charset="0"/>
              <a:buChar char="§"/>
              <a:defRPr sz="2400">
                <a:solidFill>
                  <a:schemeClr val="accent1">
                    <a:lumMod val="50000"/>
                  </a:schemeClr>
                </a:solidFill>
              </a:defRPr>
            </a:lvl1pPr>
            <a:lvl2pPr marL="800100" indent="-342900">
              <a:buFont typeface="Arial" panose="020B0604020202020204" pitchFamily="34" charset="0"/>
              <a:buChar char="•"/>
              <a:defRPr sz="2000">
                <a:solidFill>
                  <a:schemeClr val="accent1">
                    <a:lumMod val="50000"/>
                  </a:schemeClr>
                </a:solidFill>
              </a:defRPr>
            </a:lvl2pPr>
            <a:lvl3pPr marL="1200150" indent="-285750">
              <a:buFont typeface="Arial" panose="020B0604020202020204" pitchFamily="34" charset="0"/>
              <a:buChar char="•"/>
              <a:defRPr sz="1800">
                <a:solidFill>
                  <a:schemeClr val="accent1">
                    <a:lumMod val="50000"/>
                  </a:schemeClr>
                </a:solidFill>
              </a:defRPr>
            </a:lvl3pPr>
            <a:lvl4pPr marL="1657350" indent="-285750">
              <a:buFont typeface="Arial" panose="020B0604020202020204" pitchFamily="34" charset="0"/>
              <a:buChar char="•"/>
              <a:defRPr sz="1600">
                <a:solidFill>
                  <a:schemeClr val="accent1">
                    <a:lumMod val="50000"/>
                  </a:schemeClr>
                </a:solidFill>
              </a:defRPr>
            </a:lvl4pPr>
            <a:lvl5pPr marL="2114550" indent="-285750">
              <a:buFont typeface="Arial" panose="020B0604020202020204" pitchFamily="34" charset="0"/>
              <a:buChar char="•"/>
              <a:defRPr sz="1600">
                <a:solidFill>
                  <a:schemeClr val="accent1">
                    <a:lumMod val="50000"/>
                  </a:schemeClr>
                </a:solidFill>
              </a:defRPr>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8" name="日付プレースホルダー 6"/>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069" name="フッター プレースホルダー 7"/>
          <p:cNvSpPr>
            <a:spLocks noGrp="1"/>
          </p:cNvSpPr>
          <p:nvPr>
            <p:ph type="ftr" sz="quarter" idx="11"/>
          </p:nvPr>
        </p:nvSpPr>
        <p:spPr/>
        <p:txBody>
          <a:bodyPr/>
          <a:lstStyle/>
          <a:p>
            <a:endParaRPr kumimoji="1" lang="ja-JP" altLang="en-US"/>
          </a:p>
        </p:txBody>
      </p:sp>
      <p:sp>
        <p:nvSpPr>
          <p:cNvPr id="1070" name="スライド番号プレースホルダー 8"/>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72" name="正方形/長方形 6"/>
          <p:cNvSpPr/>
          <p:nvPr/>
        </p:nvSpPr>
        <p:spPr>
          <a:xfrm>
            <a:off x="0" y="0"/>
            <a:ext cx="9144000" cy="5232000"/>
          </a:xfrm>
          <a:prstGeom prst="rect">
            <a:avLst/>
          </a:prstGeom>
          <a:blipFill>
            <a:blip r:embed="rId1"/>
            <a:stretch>
              <a:fillRect t="2" b="-310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日付プレースホルダー 2"/>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074" name="フッター プレースホルダー 3"/>
          <p:cNvSpPr>
            <a:spLocks noGrp="1"/>
          </p:cNvSpPr>
          <p:nvPr>
            <p:ph type="ftr" sz="quarter" idx="11"/>
          </p:nvPr>
        </p:nvSpPr>
        <p:spPr/>
        <p:txBody>
          <a:bodyPr/>
          <a:lstStyle/>
          <a:p>
            <a:endParaRPr kumimoji="1" lang="ja-JP" altLang="en-US"/>
          </a:p>
        </p:txBody>
      </p:sp>
      <p:sp>
        <p:nvSpPr>
          <p:cNvPr id="1075" name="スライド番号プレースホルダー 4"/>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
        <p:nvSpPr>
          <p:cNvPr id="107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8" name="日付プレースホルダー 1"/>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079" name="フッター プレースホルダー 2"/>
          <p:cNvSpPr>
            <a:spLocks noGrp="1"/>
          </p:cNvSpPr>
          <p:nvPr>
            <p:ph type="ftr" sz="quarter" idx="11"/>
          </p:nvPr>
        </p:nvSpPr>
        <p:spPr/>
        <p:txBody>
          <a:bodyPr/>
          <a:lstStyle/>
          <a:p>
            <a:endParaRPr kumimoji="1" lang="ja-JP" altLang="en-US"/>
          </a:p>
        </p:txBody>
      </p:sp>
      <p:sp>
        <p:nvSpPr>
          <p:cNvPr id="1080" name="スライド番号プレースホルダー 3"/>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
        <p:nvSpPr>
          <p:cNvPr id="1081" name="正方形/長方形 5"/>
          <p:cNvSpPr/>
          <p:nvPr/>
        </p:nvSpPr>
        <p:spPr>
          <a:xfrm>
            <a:off x="0" y="0"/>
            <a:ext cx="9144000" cy="5232000"/>
          </a:xfrm>
          <a:prstGeom prst="rect">
            <a:avLst/>
          </a:prstGeom>
          <a:blipFill>
            <a:blip r:embed="rId1"/>
            <a:stretch>
              <a:fillRect t="2" b="-310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83" name="正方形/長方形 7"/>
          <p:cNvSpPr/>
          <p:nvPr/>
        </p:nvSpPr>
        <p:spPr>
          <a:xfrm>
            <a:off x="0" y="0"/>
            <a:ext cx="9144000" cy="52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4" name="コンテンツ プレースホルダー 2"/>
          <p:cNvSpPr>
            <a:spLocks noGrp="1"/>
          </p:cNvSpPr>
          <p:nvPr>
            <p:ph idx="1"/>
          </p:nvPr>
        </p:nvSpPr>
        <p:spPr>
          <a:xfrm>
            <a:off x="457201" y="2036845"/>
            <a:ext cx="8229599" cy="3051139"/>
          </a:xfrm>
        </p:spPr>
        <p:txBody>
          <a:bodyPr/>
          <a:lstStyle>
            <a:lvl1pPr marL="342900" indent="-342900">
              <a:buFont typeface="Times New Roman" panose="02020603050405020304" pitchFamily="18" charset="0"/>
              <a:buChar char="§"/>
              <a:defRPr sz="3200">
                <a:solidFill>
                  <a:schemeClr val="accent1">
                    <a:lumMod val="50000"/>
                  </a:schemeClr>
                </a:solidFill>
              </a:defRPr>
            </a:lvl1pPr>
            <a:lvl2pPr marL="742950" indent="-285750">
              <a:buFont typeface="Arial" panose="020B0604020202020204" pitchFamily="34" charset="0"/>
              <a:buChar char="•"/>
              <a:defRPr sz="2800">
                <a:solidFill>
                  <a:schemeClr val="accent1">
                    <a:lumMod val="50000"/>
                  </a:schemeClr>
                </a:solidFill>
              </a:defRPr>
            </a:lvl2pPr>
            <a:lvl3pPr marL="1143000" indent="-228600">
              <a:buFont typeface="Arial" panose="020B0604020202020204" pitchFamily="34" charset="0"/>
              <a:buChar char="•"/>
              <a:defRPr sz="2400">
                <a:solidFill>
                  <a:schemeClr val="accent1">
                    <a:lumMod val="50000"/>
                  </a:schemeClr>
                </a:solidFill>
              </a:defRPr>
            </a:lvl3pPr>
            <a:lvl4pPr marL="1600200" indent="-228600">
              <a:buFont typeface="Arial" panose="020B0604020202020204" pitchFamily="34" charset="0"/>
              <a:buChar char="•"/>
              <a:defRPr sz="2000">
                <a:solidFill>
                  <a:schemeClr val="accent1">
                    <a:lumMod val="50000"/>
                  </a:schemeClr>
                </a:solidFill>
              </a:defRPr>
            </a:lvl4pPr>
            <a:lvl5pPr marL="2057400" indent="-228600">
              <a:buFont typeface="Arial" panose="020B0604020202020204" pitchFamily="34" charset="0"/>
              <a:buChar char="•"/>
              <a:defRPr sz="2000">
                <a:solidFill>
                  <a:schemeClr val="accent1">
                    <a:lumMod val="50000"/>
                  </a:schemeClr>
                </a:solidFill>
              </a:defRPr>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85" name="テキスト プレースホルダー 3"/>
          <p:cNvSpPr>
            <a:spLocks noGrp="1"/>
          </p:cNvSpPr>
          <p:nvPr>
            <p:ph type="body" sz="half" idx="2"/>
          </p:nvPr>
        </p:nvSpPr>
        <p:spPr>
          <a:xfrm>
            <a:off x="457201" y="1076740"/>
            <a:ext cx="8229599" cy="768084"/>
          </a:xfrm>
        </p:spPr>
        <p:txBody>
          <a:bodyPr/>
          <a:lstStyle>
            <a:lvl1pPr marL="0" indent="0">
              <a:buNone/>
              <a:defRPr sz="1400">
                <a:solidFill>
                  <a:schemeClr val="tx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6" name="日付プレースホルダー 4"/>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087" name="フッター プレースホルダー 5"/>
          <p:cNvSpPr>
            <a:spLocks noGrp="1"/>
          </p:cNvSpPr>
          <p:nvPr>
            <p:ph type="ftr" sz="quarter" idx="11"/>
          </p:nvPr>
        </p:nvSpPr>
        <p:spPr/>
        <p:txBody>
          <a:bodyPr/>
          <a:lstStyle/>
          <a:p>
            <a:endParaRPr kumimoji="1" lang="ja-JP" altLang="en-US"/>
          </a:p>
        </p:txBody>
      </p:sp>
      <p:sp>
        <p:nvSpPr>
          <p:cNvPr id="1088" name="スライド番号プレースホルダー 6"/>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
        <p:nvSpPr>
          <p:cNvPr id="1089" name="タイトル 9"/>
          <p:cNvSpPr>
            <a:spLocks noGrp="1"/>
          </p:cNvSpPr>
          <p:nvPr>
            <p:ph type="title"/>
          </p:nvPr>
        </p:nvSpPr>
        <p:spPr/>
        <p:txBody>
          <a:bodyPr/>
          <a:lstStyle/>
          <a:p>
            <a:r>
              <a:rPr kumimoji="1" lang="ja-JP" altLang="en-US" smtClean="0"/>
              <a:t>マスター タイトルの書式設定</a:t>
            </a:r>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91" name="正方形/長方形 8"/>
          <p:cNvSpPr/>
          <p:nvPr/>
        </p:nvSpPr>
        <p:spPr>
          <a:xfrm>
            <a:off x="0" y="0"/>
            <a:ext cx="9144000" cy="52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2" name="図プレースホルダー 2"/>
          <p:cNvSpPr>
            <a:spLocks noGrp="1"/>
          </p:cNvSpPr>
          <p:nvPr>
            <p:ph type="pic" idx="1"/>
          </p:nvPr>
        </p:nvSpPr>
        <p:spPr>
          <a:xfrm>
            <a:off x="457200" y="1844824"/>
            <a:ext cx="8219256" cy="3241389"/>
          </a:xfrm>
        </p:spPr>
        <p:txBody>
          <a:bodyPr/>
          <a:lstStyle>
            <a:lvl1pPr marL="0" indent="0">
              <a:buNone/>
              <a:defRPr sz="3200">
                <a:solidFill>
                  <a:schemeClr val="accent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93" name="テキスト プレースホルダー 3"/>
          <p:cNvSpPr>
            <a:spLocks noGrp="1"/>
          </p:cNvSpPr>
          <p:nvPr>
            <p:ph type="body" sz="half" idx="2"/>
          </p:nvPr>
        </p:nvSpPr>
        <p:spPr>
          <a:xfrm>
            <a:off x="446856" y="1076740"/>
            <a:ext cx="8229600" cy="768084"/>
          </a:xfrm>
        </p:spPr>
        <p:txBody>
          <a:bodyPr/>
          <a:lstStyle>
            <a:lvl1pPr marL="0" indent="0">
              <a:buNone/>
              <a:defRPr sz="1400">
                <a:solidFill>
                  <a:schemeClr val="tx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94" name="日付プレースホルダー 4"/>
          <p:cNvSpPr>
            <a:spLocks noGrp="1"/>
          </p:cNvSpPr>
          <p:nvPr>
            <p:ph type="dt" sz="half" idx="10"/>
          </p:nvPr>
        </p:nvSpPr>
        <p:spPr/>
        <p:txBody>
          <a:bodyPr/>
          <a:lstStyle/>
          <a:p>
            <a:fld id="{F38E86DD-C52C-43E7-A550-0A1131B019A0}" type="datetimeFigureOut">
              <a:rPr kumimoji="1" lang="ja-JP" altLang="en-US" smtClean="0"/>
              <a:t>2015/3/4</a:t>
            </a:fld>
            <a:endParaRPr kumimoji="1" lang="ja-JP" altLang="en-US"/>
          </a:p>
        </p:txBody>
      </p:sp>
      <p:sp>
        <p:nvSpPr>
          <p:cNvPr id="1095" name="フッター プレースホルダー 5"/>
          <p:cNvSpPr>
            <a:spLocks noGrp="1"/>
          </p:cNvSpPr>
          <p:nvPr>
            <p:ph type="ftr" sz="quarter" idx="11"/>
          </p:nvPr>
        </p:nvSpPr>
        <p:spPr/>
        <p:txBody>
          <a:bodyPr/>
          <a:lstStyle/>
          <a:p>
            <a:endParaRPr kumimoji="1" lang="ja-JP" altLang="en-US"/>
          </a:p>
        </p:txBody>
      </p:sp>
      <p:sp>
        <p:nvSpPr>
          <p:cNvPr id="1096" name="スライド番号プレースホルダー 6"/>
          <p:cNvSpPr>
            <a:spLocks noGrp="1"/>
          </p:cNvSpPr>
          <p:nvPr>
            <p:ph type="sldNum" sz="quarter" idx="12"/>
          </p:nvPr>
        </p:nvSpPr>
        <p:spPr/>
        <p:txBody>
          <a:bodyPr/>
          <a:lstStyle/>
          <a:p>
            <a:fld id="{793C260A-B3D2-4131-BD43-DD9972324E54}" type="slidenum">
              <a:rPr kumimoji="1" lang="ja-JP" altLang="en-US" smtClean="0"/>
              <a:t>‹#›</a:t>
            </a:fld>
            <a:endParaRPr kumimoji="1" lang="ja-JP" altLang="en-US"/>
          </a:p>
        </p:txBody>
      </p:sp>
      <p:sp>
        <p:nvSpPr>
          <p:cNvPr id="1097" name="タイトル 7"/>
          <p:cNvSpPr>
            <a:spLocks noGrp="1"/>
          </p:cNvSpPr>
          <p:nvPr>
            <p:ph type="title"/>
          </p:nvPr>
        </p:nvSpPr>
        <p:spPr/>
        <p:txBody>
          <a:bodyPr/>
          <a:lstStyle/>
          <a:p>
            <a:r>
              <a:rPr kumimoji="1" lang="ja-JP" altLang="en-US" smtClean="0"/>
              <a:t>マスター タイトルの書式設定</a:t>
            </a:r>
            <a:endParaRPr kumimoji="1" lang="ja-JP" altLang="en-US" dirty="0"/>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3.png" /><Relationship Id="rId13"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alpha val="50000"/>
          </a:schemeClr>
        </a:solidFill>
        <a:effectLst/>
      </p:bgPr>
    </p:bg>
    <p:spTree>
      <p:nvGrpSpPr>
        <p:cNvPr id="0" name=""/>
        <p:cNvGrpSpPr/>
        <p:nvPr/>
      </p:nvGrpSpPr>
      <p:grpSpPr>
        <a:xfrm>
          <a:off x="0" y="0"/>
          <a:ext cx="0" cy="0"/>
          <a:chOff x="0" y="0"/>
          <a:chExt cx="0" cy="0"/>
        </a:xfrm>
      </p:grpSpPr>
      <p:sp>
        <p:nvSpPr>
          <p:cNvPr id="1025" name="正方形/長方形 7"/>
          <p:cNvSpPr/>
          <p:nvPr/>
        </p:nvSpPr>
        <p:spPr>
          <a:xfrm>
            <a:off x="6736" y="1530000"/>
            <a:ext cx="9144000" cy="5328000"/>
          </a:xfrm>
          <a:prstGeom prst="rect">
            <a:avLst/>
          </a:prstGeom>
          <a:blipFill>
            <a:blip r:embed="rId12"/>
            <a:stretch>
              <a:fillRect t="-28858" b="1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正方形/長方形 6"/>
          <p:cNvSpPr/>
          <p:nvPr/>
        </p:nvSpPr>
        <p:spPr>
          <a:xfrm>
            <a:off x="0" y="1536000"/>
            <a:ext cx="9144000" cy="5328000"/>
          </a:xfrm>
          <a:prstGeom prst="rect">
            <a:avLst/>
          </a:prstGeom>
          <a:blipFill>
            <a:blip r:embed="rId12"/>
            <a:stretch>
              <a:fillRect t="-28858" b="1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ッター プレースホルダー 4"/>
          <p:cNvSpPr>
            <a:spLocks noGrp="1"/>
          </p:cNvSpPr>
          <p:nvPr>
            <p:ph type="ftr" sz="quarter" idx="3"/>
          </p:nvPr>
        </p:nvSpPr>
        <p:spPr>
          <a:xfrm>
            <a:off x="3124200" y="222101"/>
            <a:ext cx="2895600" cy="365125"/>
          </a:xfrm>
          <a:prstGeom prst="rect">
            <a:avLst/>
          </a:prstGeom>
        </p:spPr>
        <p:txBody>
          <a:bodyPr vert="horz" lIns="91440" tIns="45720" rIns="91440" bIns="45720" rtlCol="0" anchor="ctr"/>
          <a:lstStyle>
            <a:lvl1pPr algn="ctr">
              <a:defRPr kumimoji="1" lang="ja-JP" altLang="en-US" sz="1200" kern="1200" dirty="0">
                <a:solidFill>
                  <a:schemeClr val="tx2">
                    <a:lumMod val="25000"/>
                  </a:schemeClr>
                </a:solidFill>
                <a:effectLst>
                  <a:outerShdw blurRad="76200" dist="152400" dir="5400000" algn="t" rotWithShape="0">
                    <a:schemeClr val="tx1">
                      <a:lumMod val="75000"/>
                      <a:alpha val="40000"/>
                    </a:schemeClr>
                  </a:outerShdw>
                </a:effectLst>
                <a:latin typeface="+mn-ea"/>
                <a:ea typeface="+mn-ea"/>
                <a:cs typeface="+mn-cs"/>
              </a:defRPr>
            </a:lvl1pPr>
          </a:lstStyle>
          <a:p>
            <a:endParaRPr lang="ja-JP" altLang="en-US" dirty="0"/>
          </a:p>
        </p:txBody>
      </p:sp>
      <p:sp>
        <p:nvSpPr>
          <p:cNvPr id="1028" name="テキスト プレースホルダー 2"/>
          <p:cNvSpPr>
            <a:spLocks noGrp="1"/>
          </p:cNvSpPr>
          <p:nvPr>
            <p:ph type="body" idx="1"/>
          </p:nvPr>
        </p:nvSpPr>
        <p:spPr>
          <a:xfrm>
            <a:off x="457200" y="798233"/>
            <a:ext cx="8229600" cy="4272475"/>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endParaRPr kumimoji="1" lang="ja-JP" altLang="en-US" dirty="0"/>
          </a:p>
        </p:txBody>
      </p:sp>
      <p:sp>
        <p:nvSpPr>
          <p:cNvPr id="1029" name="タイトル プレースホルダー 1"/>
          <p:cNvSpPr>
            <a:spLocks noGrp="1"/>
          </p:cNvSpPr>
          <p:nvPr>
            <p:ph type="title"/>
          </p:nvPr>
        </p:nvSpPr>
        <p:spPr>
          <a:xfrm>
            <a:off x="269522" y="5086213"/>
            <a:ext cx="8604956" cy="1367121"/>
          </a:xfrm>
          <a:prstGeom prst="rect">
            <a:avLst/>
          </a:prstGeom>
        </p:spPr>
        <p:txBody>
          <a:bodyPr vert="horz" lIns="91440" tIns="45720" rIns="91440" bIns="45720" rtlCol="0" anchor="t">
            <a:noAutofit/>
          </a:bodyPr>
          <a:lstStyle/>
          <a:p>
            <a:r>
              <a:rPr kumimoji="1" lang="ja-JP" altLang="en-US" dirty="0" smtClean="0"/>
              <a:t>マスター タイトルの書式設定</a:t>
            </a:r>
            <a:endParaRPr kumimoji="1" lang="ja-JP" altLang="en-US" dirty="0"/>
          </a:p>
        </p:txBody>
      </p:sp>
      <p:sp>
        <p:nvSpPr>
          <p:cNvPr id="1030" name="日付プレースホルダー 3"/>
          <p:cNvSpPr>
            <a:spLocks noGrp="1"/>
          </p:cNvSpPr>
          <p:nvPr>
            <p:ph type="dt" sz="half" idx="2"/>
          </p:nvPr>
        </p:nvSpPr>
        <p:spPr>
          <a:xfrm>
            <a:off x="457200" y="222101"/>
            <a:ext cx="2133600" cy="365125"/>
          </a:xfrm>
          <a:prstGeom prst="rect">
            <a:avLst/>
          </a:prstGeom>
        </p:spPr>
        <p:txBody>
          <a:bodyPr vert="horz" lIns="91440" tIns="45720" rIns="91440" bIns="45720" rtlCol="0" anchor="ctr"/>
          <a:lstStyle>
            <a:lvl1pPr algn="l">
              <a:defRPr sz="1200">
                <a:solidFill>
                  <a:schemeClr val="tx2">
                    <a:lumMod val="25000"/>
                  </a:schemeClr>
                </a:solidFill>
                <a:effectLst>
                  <a:outerShdw blurRad="76200" dist="152400" dir="5400000" algn="t" rotWithShape="0">
                    <a:schemeClr val="tx1">
                      <a:lumMod val="75000"/>
                      <a:alpha val="40000"/>
                    </a:schemeClr>
                  </a:outerShdw>
                </a:effectLst>
                <a:latin typeface="+mn-ea"/>
                <a:ea typeface="+mn-ea"/>
              </a:defRPr>
            </a:lvl1pPr>
          </a:lstStyle>
          <a:p>
            <a:fld id="{F38E86DD-C52C-43E7-A550-0A1131B019A0}" type="datetimeFigureOut">
              <a:rPr lang="ja-JP" altLang="en-US" smtClean="0"/>
              <a:pPr/>
              <a:t>2015/3/4</a:t>
            </a:fld>
            <a:endParaRPr lang="ja-JP" altLang="en-US" dirty="0"/>
          </a:p>
        </p:txBody>
      </p:sp>
      <p:sp>
        <p:nvSpPr>
          <p:cNvPr id="1031" name="スライド番号プレースホルダー 5"/>
          <p:cNvSpPr>
            <a:spLocks noGrp="1"/>
          </p:cNvSpPr>
          <p:nvPr>
            <p:ph type="sldNum" sz="quarter" idx="4"/>
          </p:nvPr>
        </p:nvSpPr>
        <p:spPr>
          <a:xfrm>
            <a:off x="6553200" y="222101"/>
            <a:ext cx="2133600" cy="365125"/>
          </a:xfrm>
          <a:prstGeom prst="rect">
            <a:avLst/>
          </a:prstGeom>
        </p:spPr>
        <p:txBody>
          <a:bodyPr vert="horz" lIns="91440" tIns="45720" rIns="91440" bIns="45720" rtlCol="0" anchor="ctr"/>
          <a:lstStyle>
            <a:lvl1pPr algn="r">
              <a:defRPr kumimoji="1" lang="ja-JP" altLang="en-US" sz="1200" kern="1200" smtClean="0">
                <a:solidFill>
                  <a:schemeClr val="tx2">
                    <a:lumMod val="25000"/>
                  </a:schemeClr>
                </a:solidFill>
                <a:effectLst>
                  <a:outerShdw blurRad="76200" dist="152400" dir="5400000" algn="t" rotWithShape="0">
                    <a:schemeClr val="tx1">
                      <a:lumMod val="75000"/>
                      <a:alpha val="40000"/>
                    </a:schemeClr>
                  </a:outerShdw>
                </a:effectLst>
                <a:latin typeface="+mn-ea"/>
                <a:ea typeface="+mn-ea"/>
                <a:cs typeface="+mn-cs"/>
              </a:defRPr>
            </a:lvl1pPr>
          </a:lstStyle>
          <a:p>
            <a:fld id="{793C260A-B3D2-4131-BD43-DD9972324E54}" type="slidenum">
              <a:rPr lang="en-US" altLang="ja-JP" smtClean="0"/>
              <a:pPr/>
              <a:t>‹#›</a:t>
            </a:fld>
            <a:endParaRPr lang="en-US" dirty="0"/>
          </a:p>
        </p:txBody>
      </p:sp>
    </p:spTree>
  </p:cSld>
  <p:clrMap bg1="lt1" tx1="dk1" bg2="lt2" tx2="dk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txStyles>
    <p:titleStyle>
      <a:lvl1pPr algn="ctr" defTabSz="914400" rtl="0" eaLnBrk="1" latinLnBrk="0" hangingPunct="1">
        <a:spcBef>
          <a:spcPct val="0"/>
        </a:spcBef>
        <a:buNone/>
        <a:defRPr kumimoji="1" sz="5400" b="1" kern="1200" cap="all" spc="-30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scaled="0"/>
            <a:tileRect/>
          </a:gradFill>
          <a:effectLst>
            <a:outerShdw blurRad="75057" dir="5400000" sy="-20000" rotWithShape="0">
              <a:schemeClr val="accent4">
                <a:lumMod val="50000"/>
                <a:alpha val="22000"/>
              </a:schemeClr>
            </a:outerShdw>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spcBef>
          <a:spcPct val="20000"/>
        </a:spcBef>
        <a:buSzPct val="90000"/>
        <a:buFont typeface="Times New Roman" panose="02020603050405020304" pitchFamily="18" charset="0"/>
        <a:buChar char="§"/>
        <a:defRPr kumimoji="1" sz="3200" kern="1200">
          <a:solidFill>
            <a:schemeClr val="accent1">
              <a:lumMod val="50000"/>
            </a:schemeClr>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accent1">
              <a:lumMod val="50000"/>
            </a:schemeClr>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accent1">
              <a:lumMod val="50000"/>
            </a:schemeClr>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accent1">
              <a:lumMod val="50000"/>
            </a:schemeClr>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accent1">
              <a:lumMod val="50000"/>
            </a:schemeClr>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accent1">
              <a:lumMod val="50000"/>
            </a:schemeClr>
          </a:solidFill>
          <a:latin typeface="+mn-ea"/>
          <a:ea typeface="+mn-ea"/>
          <a:cs typeface="+mn-cs"/>
        </a:defRPr>
      </a:lvl6pPr>
      <a:lvl7pPr marL="2868613" indent="-177800" algn="l" defTabSz="914400" rtl="0" eaLnBrk="1" latinLnBrk="0" hangingPunct="1">
        <a:spcBef>
          <a:spcPct val="20000"/>
        </a:spcBef>
        <a:buFont typeface="Arial" panose="020B0604020202020204" pitchFamily="34" charset="0"/>
        <a:buChar char="•"/>
        <a:defRPr kumimoji="1" sz="2000" kern="1200">
          <a:solidFill>
            <a:schemeClr val="accent1">
              <a:lumMod val="50000"/>
            </a:schemeClr>
          </a:solidFill>
          <a:latin typeface="+mn-ea"/>
          <a:ea typeface="+mn-ea"/>
          <a:cs typeface="+mn-cs"/>
        </a:defRPr>
      </a:lvl7pPr>
      <a:lvl8pPr marL="3230563" indent="-177800" algn="l" defTabSz="914400" rtl="0" eaLnBrk="1" latinLnBrk="0" hangingPunct="1">
        <a:spcBef>
          <a:spcPct val="20000"/>
        </a:spcBef>
        <a:buFont typeface="Arial" panose="020B0604020202020204" pitchFamily="34" charset="0"/>
        <a:buChar char="•"/>
        <a:defRPr kumimoji="1" sz="1400" kern="1200">
          <a:solidFill>
            <a:schemeClr val="accent1">
              <a:lumMod val="50000"/>
            </a:schemeClr>
          </a:solidFill>
          <a:latin typeface="+mn-ea"/>
          <a:ea typeface="+mn-ea"/>
          <a:cs typeface="+mn-cs"/>
        </a:defRPr>
      </a:lvl8pPr>
      <a:lvl9pPr marL="3590925" indent="-95250" algn="l" defTabSz="914400" rtl="0" eaLnBrk="1" latinLnBrk="0" hangingPunct="1">
        <a:spcBef>
          <a:spcPct val="20000"/>
        </a:spcBef>
        <a:buFont typeface="Arial" panose="020B0604020202020204" pitchFamily="34" charset="0"/>
        <a:buChar char="•"/>
        <a:defRPr kumimoji="1" sz="1200" kern="1200">
          <a:solidFill>
            <a:schemeClr val="accent1">
              <a:lumMod val="50000"/>
            </a:schemeClr>
          </a:solidFill>
          <a:latin typeface="+mn-ea"/>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17.jpeg" /><Relationship Id="rId2" Type="http://schemas.openxmlformats.org/officeDocument/2006/relationships/image" Target="../media/image18.jpeg" /><Relationship Id="rId3" Type="http://schemas.openxmlformats.org/officeDocument/2006/relationships/slideLayout" Target="../slideLayouts/slideLayout6.xml" /><Relationship Id="rId4"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19.png" /><Relationship Id="rId2" Type="http://schemas.openxmlformats.org/officeDocument/2006/relationships/slideLayout" Target="../slideLayouts/slideLayout6.xml" /><Relationship Id="rId3"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20.jpeg" /><Relationship Id="rId2" Type="http://schemas.openxmlformats.org/officeDocument/2006/relationships/image" Target="../media/image21.jpeg" /><Relationship Id="rId3" Type="http://schemas.openxmlformats.org/officeDocument/2006/relationships/slideLayout" Target="../slideLayouts/slideLayout6.xml" /><Relationship Id="rId4"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22.jpeg" /><Relationship Id="rId2" Type="http://schemas.openxmlformats.org/officeDocument/2006/relationships/image" Target="../media/image23.jpeg" /><Relationship Id="rId3" Type="http://schemas.openxmlformats.org/officeDocument/2006/relationships/image" Target="../media/image24.jpeg" /><Relationship Id="rId4" Type="http://schemas.openxmlformats.org/officeDocument/2006/relationships/slideLayout" Target="../slideLayouts/slideLayout6.xml" /><Relationship Id="rId5"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25.jpeg" /><Relationship Id="rId2" Type="http://schemas.openxmlformats.org/officeDocument/2006/relationships/slideLayout" Target="../slideLayouts/slideLayout6.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26.png" /><Relationship Id="rId2" Type="http://schemas.openxmlformats.org/officeDocument/2006/relationships/image" Target="../media/image27.png" /><Relationship Id="rId3" Type="http://schemas.openxmlformats.org/officeDocument/2006/relationships/slideLayout" Target="../slideLayouts/slideLayout6.xml" /><Relationship Id="rId4"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28.png" /><Relationship Id="rId2" Type="http://schemas.openxmlformats.org/officeDocument/2006/relationships/image" Target="../media/image29.jpeg" /><Relationship Id="rId3" Type="http://schemas.openxmlformats.org/officeDocument/2006/relationships/image" Target="../media/image30.jpeg" /><Relationship Id="rId4" Type="http://schemas.openxmlformats.org/officeDocument/2006/relationships/image" Target="../media/image31.emf" /><Relationship Id="rId5" Type="http://schemas.openxmlformats.org/officeDocument/2006/relationships/image" Target="../media/image32.png" /><Relationship Id="rId6" Type="http://schemas.openxmlformats.org/officeDocument/2006/relationships/slideLayout" Target="../slideLayouts/slideLayout6.xml" /><Relationship Id="rId7"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s>
</file>

<file path=ppt/slides/_rels/slide3.xml.rels><?xml version="1.0" encoding="UTF-8"?><Relationships xmlns="http://schemas.openxmlformats.org/package/2006/relationships"><Relationship Id="rId1" Type="http://schemas.openxmlformats.org/officeDocument/2006/relationships/image" Target="../media/image4.jpeg" /><Relationship Id="rId2" Type="http://schemas.openxmlformats.org/officeDocument/2006/relationships/slideLayout" Target="../slideLayouts/slideLayout6.xml" /><Relationship Id="rId3"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slideLayout" Target="../slideLayouts/slideLayout6.xml" /><Relationship Id="rId5"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image" Target="../media/image8.jpeg" /><Relationship Id="rId2" Type="http://schemas.openxmlformats.org/officeDocument/2006/relationships/image" Target="../media/image9.jpeg" /><Relationship Id="rId3" Type="http://schemas.openxmlformats.org/officeDocument/2006/relationships/slideLayout" Target="../slideLayouts/slideLayout6.xml" /><Relationship Id="rId4"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image" Target="../media/image10.jpeg" /><Relationship Id="rId2" Type="http://schemas.openxmlformats.org/officeDocument/2006/relationships/image" Target="../media/image11.jpeg" /><Relationship Id="rId3" Type="http://schemas.openxmlformats.org/officeDocument/2006/relationships/slideLayout" Target="../slideLayouts/slideLayout6.xml" /><Relationship Id="rId4"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12.jpeg" /><Relationship Id="rId2" Type="http://schemas.openxmlformats.org/officeDocument/2006/relationships/image" Target="../media/image13.jpeg" /><Relationship Id="rId3" Type="http://schemas.openxmlformats.org/officeDocument/2006/relationships/slideLayout" Target="../slideLayouts/slideLayout6.xml" /><Relationship Id="rId4"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14.jpeg" /><Relationship Id="rId2" Type="http://schemas.openxmlformats.org/officeDocument/2006/relationships/image" Target="../media/image15.jpeg" /><Relationship Id="rId3" Type="http://schemas.openxmlformats.org/officeDocument/2006/relationships/image" Target="../media/image16.jpeg" /><Relationship Id="rId4" Type="http://schemas.openxmlformats.org/officeDocument/2006/relationships/slideLayout" Target="../slideLayouts/slideLayout6.xml" /><Relationship Id="rId5"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5" name="タイトル 3"/>
          <p:cNvSpPr>
            <a:spLocks noGrp="1"/>
          </p:cNvSpPr>
          <p:nvPr>
            <p:ph type="ctrTitle" idx="0"/>
          </p:nvPr>
        </p:nvSpPr>
        <p:spPr>
          <a:xfrm>
            <a:off x="685800" y="1600200"/>
            <a:ext cx="7772400" cy="892696"/>
          </a:xfrm>
        </p:spPr>
        <p:txBody>
          <a:bodyPr/>
          <a:lstStyle/>
          <a:p>
            <a:r>
              <a:rPr kumimoji="1" lang="ja-JP" altLang="en-US" dirty="0" smtClean="0">
                <a:ln/>
                <a:gradFill rotWithShape="1">
                  <a:gsLst>
                    <a:gs pos="0">
                      <a:srgbClr val="160080"/>
                    </a:gs>
                    <a:gs pos="100000">
                      <a:srgbClr val="003EFF"/>
                    </a:gs>
                  </a:gsLst>
                  <a:lin ang="5400000" scaled="1"/>
                  <a:tileRect/>
                </a:gradFill>
                <a:effectLst>
                  <a:outerShdw blurRad="50800" dist="50800" dir="5400000" algn="ctr" rotWithShape="0">
                    <a:schemeClr val="bg1"/>
                  </a:outerShdw>
                </a:effectLst>
              </a:rPr>
              <a:t>青少年健全育成事業</a:t>
            </a:r>
            <a:endParaRPr kumimoji="1" lang="ja-JP" altLang="en-US" dirty="0">
              <a:ln/>
              <a:gradFill rotWithShape="1">
                <a:gsLst>
                  <a:gs pos="0">
                    <a:srgbClr val="160080"/>
                  </a:gs>
                  <a:gs pos="100000">
                    <a:srgbClr val="003EFF"/>
                  </a:gs>
                </a:gsLst>
                <a:lin ang="5400000" scaled="1"/>
                <a:tileRect/>
              </a:gradFill>
              <a:effectLst>
                <a:outerShdw blurRad="50800" dist="50800" dir="5400000" algn="ctr" rotWithShape="0">
                  <a:schemeClr val="bg1"/>
                </a:outerShdw>
              </a:effectLst>
            </a:endParaRPr>
          </a:p>
          <a:p>
            <a:r>
              <a:rPr kumimoji="1" lang="ja-JP" altLang="en-US" dirty="0" smtClean="0">
                <a:ln/>
                <a:gradFill rotWithShape="1">
                  <a:gsLst>
                    <a:gs pos="0">
                      <a:srgbClr val="160080"/>
                    </a:gs>
                    <a:gs pos="98999">
                      <a:srgbClr val="003EFF"/>
                    </a:gs>
                  </a:gsLst>
                  <a:lin ang="5400000" scaled="1"/>
                  <a:tileRect/>
                </a:gradFill>
                <a:effectLst>
                  <a:outerShdw blurRad="50800" dist="50800" dir="5400000" algn="ctr" rotWithShape="0">
                    <a:schemeClr val="bg1"/>
                  </a:outerShdw>
                </a:effectLst>
              </a:rPr>
              <a:t>について</a:t>
            </a:r>
            <a:endParaRPr kumimoji="1" lang="ja-JP" altLang="en-US" dirty="0" smtClean="0">
              <a:ln/>
              <a:gradFill rotWithShape="1">
                <a:gsLst>
                  <a:gs pos="0">
                    <a:srgbClr val="160080"/>
                  </a:gs>
                  <a:gs pos="98999">
                    <a:srgbClr val="003EFF"/>
                  </a:gs>
                </a:gsLst>
                <a:lin ang="5400000" scaled="1"/>
                <a:tileRect/>
              </a:gradFill>
              <a:effectLst>
                <a:outerShdw blurRad="50800" dist="50800" dir="5400000" algn="ctr" rotWithShape="0">
                  <a:schemeClr val="bg1"/>
                </a:outerShdw>
              </a:effectLst>
            </a:endParaRPr>
          </a:p>
          <a:p>
            <a:endParaRPr kumimoji="1" lang="ja-JP" altLang="en-US" dirty="0" smtClean="0"/>
          </a:p>
        </p:txBody>
      </p:sp>
      <p:sp>
        <p:nvSpPr>
          <p:cNvPr id="1126" name="サブタイトル 4"/>
          <p:cNvSpPr>
            <a:spLocks noGrp="1"/>
          </p:cNvSpPr>
          <p:nvPr>
            <p:ph type="subTitle" idx="1"/>
          </p:nvPr>
        </p:nvSpPr>
        <p:spPr>
          <a:xfrm>
            <a:off x="5004000" y="4869000"/>
            <a:ext cx="3748191" cy="799532"/>
          </a:xfrm>
        </p:spPr>
        <p:txBody>
          <a:bodyPr>
            <a:normAutofit fontScale="92500" lnSpcReduction="10000"/>
          </a:bodyPr>
          <a:lstStyle/>
          <a:p>
            <a:r>
              <a:rPr kumimoji="1" lang="ja-JP" altLang="en-US" b="1" dirty="0" smtClean="0"/>
              <a:t>秋田県あきた未来創造部　</a:t>
            </a:r>
            <a:endParaRPr kumimoji="1" lang="en-US" altLang="ja-JP" b="1" dirty="0" smtClean="0"/>
          </a:p>
          <a:p>
            <a:r>
              <a:rPr lang="ja-JP" altLang="en-US" b="1" dirty="0"/>
              <a:t>次</a:t>
            </a:r>
            <a:r>
              <a:rPr lang="ja-JP" altLang="en-US" b="1" dirty="0" smtClean="0"/>
              <a:t>世代・女性活躍支援課</a:t>
            </a:r>
            <a:endParaRPr kumimoji="1" lang="ja-JP" altLang="en-US" b="1" dirty="0"/>
          </a:p>
        </p:txBody>
      </p:sp>
    </p:spTree>
    <p:extLst>
      <p:ext uri="{BB962C8B-B14F-4D97-AF65-F5344CB8AC3E}">
        <p14:creationId xmlns:p14="http://schemas.microsoft.com/office/powerpoint/2010/main" val="369901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13" name="四角形 17"/>
          <p:cNvSpPr>
            <a:spLocks noGrp="1"/>
          </p:cNvSpPr>
          <p:nvPr>
            <p:ph type="title" idx="0"/>
          </p:nvPr>
        </p:nvSpPr>
        <p:spPr>
          <a:xfrm>
            <a:off x="303585" y="549000"/>
            <a:ext cx="8604956" cy="685406"/>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２　青少年の非行・被害防止強調月間の取組</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214" name="テキスト 106"/>
          <p:cNvSpPr txBox="1"/>
          <p:nvPr/>
        </p:nvSpPr>
        <p:spPr>
          <a:xfrm>
            <a:off x="754064" y="1454849"/>
            <a:ext cx="7704000" cy="460772"/>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（３）　標語コンクール入賞作品の展示</a:t>
            </a:r>
            <a:r>
              <a:rPr lang="ja-JP" altLang="en-US" sz="2400"/>
              <a:t>　　　 </a:t>
            </a:r>
            <a:r>
              <a:rPr lang="ja-JP" altLang="en-US" sz="2400"/>
              <a:t>　　　　　　</a:t>
            </a:r>
            <a:endParaRPr lang="ja-JP" altLang="en-US" sz="2400"/>
          </a:p>
        </p:txBody>
      </p:sp>
      <p:sp>
        <p:nvSpPr>
          <p:cNvPr id="1215" name="テキスト 145"/>
          <p:cNvSpPr txBox="1"/>
          <p:nvPr/>
        </p:nvSpPr>
        <p:spPr>
          <a:xfrm>
            <a:off x="906470" y="2061000"/>
            <a:ext cx="7704000" cy="1445657"/>
          </a:xfrm>
          <a:prstGeom prst="rect">
            <a:avLst/>
          </a:prstGeom>
          <a:ln w="28575" cap="rnd" cmpd="sng">
            <a:noFill/>
            <a:prstDash val="dashDot"/>
          </a:ln>
        </p:spPr>
        <p:txBody>
          <a:bodyPr wrap="square">
            <a:spAutoFit/>
          </a:bodyPr>
          <a:p>
            <a:pPr/>
            <a:r>
              <a:rPr lang="ja-JP" altLang="en-US" sz="2000"/>
              <a:t>　　</a:t>
            </a:r>
            <a:r>
              <a:rPr lang="ja-JP" altLang="en-US" sz="2000">
                <a:gradFill rotWithShape="1">
                  <a:gsLst>
                    <a:gs pos="0">
                      <a:srgbClr val="160080"/>
                    </a:gs>
                    <a:gs pos="100000">
                      <a:srgbClr val="003EFF"/>
                    </a:gs>
                  </a:gsLst>
                  <a:lin ang="5400000" scaled="1"/>
                  <a:tileRect/>
                </a:gradFill>
              </a:rPr>
              <a:t>①　展示期間</a:t>
            </a:r>
            <a:endParaRPr lang="ja-JP" altLang="en-US" sz="2400">
              <a:gradFill rotWithShape="1">
                <a:gsLst>
                  <a:gs pos="0">
                    <a:srgbClr val="160080"/>
                  </a:gs>
                  <a:gs pos="100000">
                    <a:srgbClr val="003EFF"/>
                  </a:gs>
                </a:gsLst>
                <a:lin ang="5400000" scaled="1"/>
                <a:tileRect/>
              </a:gradFill>
            </a:endParaRPr>
          </a:p>
          <a:p>
            <a:pPr/>
            <a:r>
              <a:rPr lang="ja-JP" altLang="en-US" sz="2400"/>
              <a:t>　</a:t>
            </a:r>
            <a:r>
              <a:rPr lang="ja-JP" altLang="en-US" sz="2400"/>
              <a:t>　　　  </a:t>
            </a:r>
            <a:r>
              <a:rPr lang="ja-JP" altLang="en-US" sz="2000" b="1"/>
              <a:t>令和４年</a:t>
            </a:r>
            <a:r>
              <a:rPr lang="ja-JP" altLang="en-US" sz="2000" b="1"/>
              <a:t>７</a:t>
            </a:r>
            <a:r>
              <a:rPr lang="ja-JP" altLang="en-US" sz="2000" b="1"/>
              <a:t>月２８</a:t>
            </a:r>
            <a:r>
              <a:rPr lang="ja-JP" altLang="en-US" sz="2000" b="1"/>
              <a:t>日（木）～８月４日（木）</a:t>
            </a:r>
            <a:r>
              <a:rPr lang="ja-JP" altLang="en-US" sz="2000"/>
              <a:t>　</a:t>
            </a:r>
            <a:endParaRPr lang="ja-JP" altLang="en-US" sz="2400"/>
          </a:p>
          <a:p>
            <a:pPr/>
            <a:r>
              <a:rPr lang="ja-JP" altLang="en-US" sz="2000"/>
              <a:t>　</a:t>
            </a:r>
            <a:r>
              <a:rPr lang="ja-JP" altLang="en-US" sz="2000"/>
              <a:t>　</a:t>
            </a:r>
            <a:r>
              <a:rPr lang="ja-JP" altLang="en-US" sz="2000">
                <a:gradFill rotWithShape="1">
                  <a:gsLst>
                    <a:gs pos="0">
                      <a:srgbClr val="160080"/>
                    </a:gs>
                    <a:gs pos="100000">
                      <a:srgbClr val="003EFF"/>
                    </a:gs>
                  </a:gsLst>
                  <a:lin ang="5400000" scaled="1"/>
                  <a:tileRect/>
                </a:gradFill>
              </a:rPr>
              <a:t>②</a:t>
            </a:r>
            <a:r>
              <a:rPr lang="ja-JP" altLang="en-US" sz="2000">
                <a:gradFill rotWithShape="1">
                  <a:gsLst>
                    <a:gs pos="0">
                      <a:srgbClr val="160080"/>
                    </a:gs>
                    <a:gs pos="100000">
                      <a:srgbClr val="003EFF"/>
                    </a:gs>
                  </a:gsLst>
                  <a:lin ang="5400000" scaled="1"/>
                  <a:tileRect/>
                </a:gradFill>
              </a:rPr>
              <a:t>　展示</a:t>
            </a:r>
            <a:r>
              <a:rPr lang="ja-JP" altLang="en-US" sz="2000">
                <a:gradFill rotWithShape="1">
                  <a:gsLst>
                    <a:gs pos="0">
                      <a:srgbClr val="160080"/>
                    </a:gs>
                    <a:gs pos="100000">
                      <a:srgbClr val="003EFF"/>
                    </a:gs>
                  </a:gsLst>
                  <a:lin ang="5400000" scaled="1"/>
                  <a:tileRect/>
                </a:gradFill>
              </a:rPr>
              <a:t>場所</a:t>
            </a:r>
            <a:endParaRPr lang="ja-JP" altLang="en-US" sz="2400">
              <a:gradFill rotWithShape="1">
                <a:gsLst>
                  <a:gs pos="0">
                    <a:srgbClr val="160080"/>
                  </a:gs>
                  <a:gs pos="100000">
                    <a:srgbClr val="003EFF"/>
                  </a:gs>
                </a:gsLst>
                <a:lin ang="5400000" scaled="1"/>
                <a:tileRect/>
              </a:gradFill>
            </a:endParaRPr>
          </a:p>
          <a:p>
            <a:pPr/>
            <a:r>
              <a:rPr lang="ja-JP" altLang="en-US" sz="2400"/>
              <a:t>　</a:t>
            </a:r>
            <a:r>
              <a:rPr lang="ja-JP" altLang="en-US" sz="2400"/>
              <a:t>　</a:t>
            </a:r>
            <a:r>
              <a:rPr lang="ja-JP" altLang="en-US" sz="2400"/>
              <a:t>　</a:t>
            </a:r>
            <a:r>
              <a:rPr lang="ja-JP" altLang="en-US" sz="2400"/>
              <a:t>　</a:t>
            </a:r>
            <a:r>
              <a:rPr lang="ja-JP" altLang="en-US" sz="2400" b="1"/>
              <a:t>　</a:t>
            </a:r>
            <a:r>
              <a:rPr lang="ja-JP" altLang="en-US" sz="2000" b="1"/>
              <a:t>秋田県庁「正庁」前の通路</a:t>
            </a:r>
            <a:endParaRPr lang="ja-JP" altLang="en-US" sz="2400" b="1"/>
          </a:p>
        </p:txBody>
      </p:sp>
      <p:pic>
        <p:nvPicPr>
          <p:cNvPr id="1216" name="図 146"/>
          <p:cNvPicPr>
            <a:picLocks noChangeAspect="1"/>
          </p:cNvPicPr>
          <p:nvPr/>
        </p:nvPicPr>
        <p:blipFill>
          <a:blip r:embed="rId1"/>
          <a:stretch>
            <a:fillRect/>
          </a:stretch>
        </p:blipFill>
        <p:spPr>
          <a:xfrm>
            <a:off x="1908000" y="3757003"/>
            <a:ext cx="4119801" cy="2747876"/>
          </a:xfrm>
          <a:prstGeom prst="rect">
            <a:avLst/>
          </a:prstGeom>
        </p:spPr>
      </p:pic>
      <p:pic>
        <p:nvPicPr>
          <p:cNvPr id="1217" name="図 147"/>
          <p:cNvPicPr>
            <a:picLocks noChangeAspect="1"/>
          </p:cNvPicPr>
          <p:nvPr/>
        </p:nvPicPr>
        <p:blipFill>
          <a:blip r:embed="rId2"/>
          <a:stretch>
            <a:fillRect/>
          </a:stretch>
        </p:blipFill>
        <p:spPr>
          <a:xfrm>
            <a:off x="6231277" y="2491600"/>
            <a:ext cx="2676995" cy="40135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223" name="図 148"/>
          <p:cNvPicPr>
            <a:picLocks noChangeAspect="1"/>
          </p:cNvPicPr>
          <p:nvPr/>
        </p:nvPicPr>
        <p:blipFill>
          <a:blip r:embed="rId1"/>
          <a:stretch>
            <a:fillRect/>
          </a:stretch>
        </p:blipFill>
        <p:spPr>
          <a:xfrm>
            <a:off x="971890" y="67853"/>
            <a:ext cx="6979197" cy="66731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29" name="四角形 17"/>
          <p:cNvSpPr>
            <a:spLocks noGrp="1"/>
          </p:cNvSpPr>
          <p:nvPr>
            <p:ph type="title" idx="0"/>
          </p:nvPr>
        </p:nvSpPr>
        <p:spPr>
          <a:xfrm>
            <a:off x="305421" y="422297"/>
            <a:ext cx="8604956" cy="685406"/>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0"/>
                    </a:schemeClr>
                  </a:outerShdw>
                </a:effectLst>
              </a:rPr>
              <a:t>３　青少年健全育成事業への助成</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0"/>
                  </a:schemeClr>
                </a:outerShdw>
              </a:effectLst>
            </a:endParaRPr>
          </a:p>
        </p:txBody>
      </p:sp>
      <p:sp>
        <p:nvSpPr>
          <p:cNvPr id="1230" name="テキスト 171"/>
          <p:cNvSpPr txBox="1"/>
          <p:nvPr/>
        </p:nvSpPr>
        <p:spPr>
          <a:xfrm>
            <a:off x="754062" y="1333910"/>
            <a:ext cx="7704000" cy="1199436"/>
          </a:xfrm>
          <a:prstGeom prst="rect">
            <a:avLst/>
          </a:prstGeom>
        </p:spPr>
        <p:txBody>
          <a:bodyPr wrap="square">
            <a:spAutoFit/>
          </a:bodyPr>
          <a:p>
            <a:pPr/>
            <a:r>
              <a:rPr lang="ja-JP" altLang="en-US" sz="2400"/>
              <a:t>　</a:t>
            </a:r>
            <a:r>
              <a:rPr lang="ja-JP" altLang="en-US" sz="2400" b="1"/>
              <a:t>公益社団法人青少年育成秋田県民会議が行う青少年健全育成事業に対して助成し、</a:t>
            </a:r>
            <a:r>
              <a:rPr lang="ja-JP" altLang="en-US" sz="2400" b="1"/>
              <a:t>青少年健全育成運動の促進と活性化を図っています。</a:t>
            </a:r>
            <a:endParaRPr lang="ja-JP" altLang="en-US" sz="2400" b="1"/>
          </a:p>
        </p:txBody>
      </p:sp>
      <p:sp>
        <p:nvSpPr>
          <p:cNvPr id="1231" name="テキスト 69"/>
          <p:cNvSpPr txBox="1"/>
          <p:nvPr/>
        </p:nvSpPr>
        <p:spPr>
          <a:xfrm>
            <a:off x="605403" y="2684056"/>
            <a:ext cx="8004994" cy="1076325"/>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　【</a:t>
            </a:r>
            <a:r>
              <a:rPr lang="ja-JP" altLang="en-US" sz="2400" b="1">
                <a:gradFill rotWithShape="1">
                  <a:gsLst>
                    <a:gs pos="0">
                      <a:srgbClr val="160080"/>
                    </a:gs>
                    <a:gs pos="100000">
                      <a:srgbClr val="003EFF"/>
                    </a:gs>
                  </a:gsLst>
                  <a:lin ang="5400000" scaled="1"/>
                  <a:tileRect/>
                </a:gradFill>
              </a:rPr>
              <a:t>令和４年度の助成事業】</a:t>
            </a:r>
            <a:endParaRPr lang="ja-JP" altLang="en-US" sz="2400" b="1">
              <a:gradFill rotWithShape="1">
                <a:gsLst>
                  <a:gs pos="0">
                    <a:srgbClr val="160080"/>
                  </a:gs>
                  <a:gs pos="100000">
                    <a:srgbClr val="003EFF"/>
                  </a:gs>
                </a:gsLst>
                <a:lin ang="5400000" scaled="1"/>
                <a:tileRect/>
              </a:gradFill>
            </a:endParaRPr>
          </a:p>
          <a:p>
            <a:pPr/>
            <a:endParaRPr lang="ja-JP" altLang="en-US" sz="2000" b="1">
              <a:gradFill rotWithShape="1">
                <a:gsLst>
                  <a:gs pos="0">
                    <a:srgbClr val="160080"/>
                  </a:gs>
                  <a:gs pos="100000">
                    <a:srgbClr val="003EFF"/>
                  </a:gs>
                </a:gsLst>
                <a:lin ang="5400000" scaled="1"/>
                <a:tileRect/>
              </a:gradFill>
            </a:endParaRPr>
          </a:p>
          <a:p>
            <a:pPr/>
            <a:r>
              <a:rPr lang="ja-JP" altLang="en-US" sz="2000" b="1">
                <a:gradFill rotWithShape="1">
                  <a:gsLst>
                    <a:gs pos="0">
                      <a:srgbClr val="160080"/>
                    </a:gs>
                    <a:gs pos="100000">
                      <a:srgbClr val="003EFF"/>
                    </a:gs>
                  </a:gsLst>
                  <a:lin ang="5400000" scaled="1"/>
                  <a:tileRect/>
                </a:gradFill>
              </a:rPr>
              <a:t>　</a:t>
            </a:r>
            <a:r>
              <a:rPr lang="ja-JP" altLang="en-US" sz="2000" b="1">
                <a:gradFill rotWithShape="1">
                  <a:gsLst>
                    <a:gs pos="0">
                      <a:srgbClr val="160080"/>
                    </a:gs>
                    <a:gs pos="100000">
                      <a:srgbClr val="003EFF"/>
                    </a:gs>
                  </a:gsLst>
                  <a:lin ang="5400000" scaled="1"/>
                  <a:tileRect/>
                </a:gradFill>
              </a:rPr>
              <a:t>（１）</a:t>
            </a:r>
            <a:r>
              <a:rPr lang="ja-JP" altLang="en-US" sz="2000" b="1">
                <a:gradFill rotWithShape="1">
                  <a:gsLst>
                    <a:gs pos="0">
                      <a:srgbClr val="160080"/>
                    </a:gs>
                    <a:gs pos="100000">
                      <a:srgbClr val="003EFF"/>
                    </a:gs>
                  </a:gsLst>
                  <a:lin ang="5400000" scaled="1"/>
                  <a:tileRect/>
                </a:gradFill>
              </a:rPr>
              <a:t>　「わたしの主張」事業</a:t>
            </a:r>
            <a:endParaRPr lang="ja-JP" altLang="en-US" sz="2000" b="1">
              <a:solidFill>
                <a:schemeClr val="tx1"/>
              </a:solidFill>
              <a:latin typeface="+mj-ea"/>
              <a:ea typeface="+mj-ea"/>
            </a:endParaRPr>
          </a:p>
        </p:txBody>
      </p:sp>
      <p:pic>
        <p:nvPicPr>
          <p:cNvPr id="1232" name="図 153"/>
          <p:cNvPicPr>
            <a:picLocks noChangeAspect="1"/>
          </p:cNvPicPr>
          <p:nvPr/>
        </p:nvPicPr>
        <p:blipFill>
          <a:blip r:embed="rId1"/>
          <a:stretch>
            <a:fillRect/>
          </a:stretch>
        </p:blipFill>
        <p:spPr>
          <a:xfrm>
            <a:off x="5698712" y="4550269"/>
            <a:ext cx="3211665" cy="2142156"/>
          </a:xfrm>
          <a:prstGeom prst="rect">
            <a:avLst/>
          </a:prstGeom>
        </p:spPr>
      </p:pic>
      <p:pic>
        <p:nvPicPr>
          <p:cNvPr id="1233" name="図 154"/>
          <p:cNvPicPr>
            <a:picLocks noChangeAspect="1"/>
          </p:cNvPicPr>
          <p:nvPr/>
        </p:nvPicPr>
        <p:blipFill>
          <a:blip r:embed="rId2"/>
          <a:stretch>
            <a:fillRect/>
          </a:stretch>
        </p:blipFill>
        <p:spPr>
          <a:xfrm>
            <a:off x="6586221" y="2903853"/>
            <a:ext cx="2323072" cy="1549472"/>
          </a:xfrm>
          <a:prstGeom prst="rect">
            <a:avLst/>
          </a:prstGeom>
        </p:spPr>
      </p:pic>
      <p:sp>
        <p:nvSpPr>
          <p:cNvPr id="1234" name="テキスト 138"/>
          <p:cNvSpPr txBox="1"/>
          <p:nvPr/>
        </p:nvSpPr>
        <p:spPr>
          <a:xfrm>
            <a:off x="605405" y="3847124"/>
            <a:ext cx="8004994" cy="2245876"/>
          </a:xfrm>
          <a:prstGeom prst="rect">
            <a:avLst/>
          </a:prstGeom>
        </p:spPr>
        <p:txBody>
          <a:bodyPr wrap="square">
            <a:spAutoFit/>
          </a:bodyPr>
          <a:p>
            <a:pPr/>
            <a:r>
              <a:rPr lang="ja-JP" altLang="en-US" sz="2000"/>
              <a:t>　</a:t>
            </a:r>
            <a:r>
              <a:rPr lang="ja-JP" altLang="en-US" sz="2000"/>
              <a:t>　　</a:t>
            </a:r>
            <a:r>
              <a:rPr lang="ja-JP" altLang="en-US" sz="2000">
                <a:gradFill rotWithShape="1">
                  <a:gsLst>
                    <a:gs pos="0">
                      <a:srgbClr val="160080"/>
                    </a:gs>
                    <a:gs pos="100000">
                      <a:srgbClr val="003EFF"/>
                    </a:gs>
                  </a:gsLst>
                  <a:lin ang="5400000" scaled="1"/>
                  <a:tileRect/>
                </a:gradFill>
              </a:rPr>
              <a:t>① </a:t>
            </a:r>
            <a:r>
              <a:rPr lang="ja-JP" altLang="en-US" sz="2000" b="1">
                <a:gradFill rotWithShape="1">
                  <a:gsLst>
                    <a:gs pos="0">
                      <a:srgbClr val="160080"/>
                    </a:gs>
                    <a:gs pos="100000">
                      <a:srgbClr val="003EFF"/>
                    </a:gs>
                  </a:gsLst>
                  <a:lin ang="5400000" scaled="1"/>
                  <a:tileRect/>
                </a:gradFill>
              </a:rPr>
              <a:t>「わたしの主張」地</a:t>
            </a:r>
            <a:r>
              <a:rPr lang="ja-JP" altLang="en-US" sz="2000" b="1">
                <a:gradFill rotWithShape="1">
                  <a:gsLst>
                    <a:gs pos="0">
                      <a:srgbClr val="160080"/>
                    </a:gs>
                    <a:gs pos="100000">
                      <a:srgbClr val="003EFF"/>
                    </a:gs>
                  </a:gsLst>
                  <a:lin ang="5400000" scaled="1"/>
                  <a:tileRect/>
                </a:gradFill>
              </a:rPr>
              <a:t>区</a:t>
            </a:r>
            <a:r>
              <a:rPr lang="ja-JP" altLang="en-US" sz="2000" b="1">
                <a:gradFill rotWithShape="1">
                  <a:gsLst>
                    <a:gs pos="0">
                      <a:srgbClr val="160080"/>
                    </a:gs>
                    <a:gs pos="100000">
                      <a:srgbClr val="003EFF"/>
                    </a:gs>
                  </a:gsLst>
                  <a:lin ang="5400000" scaled="1"/>
                  <a:tileRect/>
                </a:gradFill>
              </a:rPr>
              <a:t>予選大会</a:t>
            </a:r>
            <a:endParaRPr lang="ja-JP" altLang="en-US" sz="2000" b="1">
              <a:gradFill rotWithShape="1">
                <a:gsLst>
                  <a:gs pos="0">
                    <a:srgbClr val="160080"/>
                  </a:gs>
                  <a:gs pos="100000">
                    <a:srgbClr val="003EFF"/>
                  </a:gs>
                </a:gsLst>
                <a:lin ang="5400000" scaled="1"/>
                <a:tileRect/>
              </a:gradFill>
            </a:endParaRPr>
          </a:p>
          <a:p>
            <a:pPr/>
            <a:r>
              <a:rPr lang="ja-JP" altLang="en-US" sz="2000" b="1"/>
              <a:t>　　　　　 </a:t>
            </a:r>
            <a:r>
              <a:rPr lang="ja-JP" altLang="en-US" sz="1800" b="1"/>
              <a:t>県北</a:t>
            </a:r>
            <a:r>
              <a:rPr lang="ja-JP" altLang="en-US" sz="1800" b="1">
                <a:solidFill>
                  <a:schemeClr val="tx1"/>
                </a:solidFill>
                <a:latin typeface="+mj-ea"/>
                <a:ea typeface="+mj-ea"/>
              </a:rPr>
              <a:t>地区：令和４年</a:t>
            </a:r>
            <a:r>
              <a:rPr lang="ja-JP" altLang="en-US" sz="1800" b="1">
                <a:solidFill>
                  <a:schemeClr val="tx1"/>
                </a:solidFill>
                <a:latin typeface="+mj-ea"/>
                <a:ea typeface="+mj-ea"/>
              </a:rPr>
              <a:t>９月７日</a:t>
            </a:r>
            <a:endParaRPr lang="ja-JP" altLang="en-US" sz="2000" b="1">
              <a:solidFill>
                <a:schemeClr val="tx1"/>
              </a:solidFill>
              <a:latin typeface="+mj-ea"/>
              <a:ea typeface="+mj-ea"/>
            </a:endParaRPr>
          </a:p>
          <a:p>
            <a:pP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1800" b="1">
                <a:solidFill>
                  <a:schemeClr val="tx1"/>
                </a:solidFill>
                <a:latin typeface="+mj-ea"/>
                <a:ea typeface="+mj-ea"/>
              </a:rPr>
              <a:t>鹿角市文化の杜コモッセ</a:t>
            </a:r>
            <a:endParaRPr lang="ja-JP" altLang="en-US" sz="2000" b="1">
              <a:solidFill>
                <a:schemeClr val="tx1"/>
              </a:solidFill>
              <a:latin typeface="+mj-ea"/>
              <a:ea typeface="+mj-ea"/>
            </a:endParaRPr>
          </a:p>
          <a:p>
            <a:pP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1800" b="1">
                <a:solidFill>
                  <a:schemeClr val="tx1"/>
                </a:solidFill>
                <a:latin typeface="+mj-ea"/>
                <a:ea typeface="+mj-ea"/>
              </a:rPr>
              <a:t> </a:t>
            </a:r>
            <a:r>
              <a:rPr lang="ja-JP" altLang="en-US" sz="1800" b="1">
                <a:solidFill>
                  <a:schemeClr val="tx1"/>
                </a:solidFill>
                <a:latin typeface="+mj-ea"/>
                <a:ea typeface="+mj-ea"/>
              </a:rPr>
              <a:t>県央地区：令和４年９</a:t>
            </a:r>
            <a:r>
              <a:rPr lang="ja-JP" altLang="en-US" sz="1800" b="1">
                <a:solidFill>
                  <a:schemeClr val="tx1"/>
                </a:solidFill>
                <a:latin typeface="+mj-ea"/>
                <a:ea typeface="+mj-ea"/>
              </a:rPr>
              <a:t>月８日</a:t>
            </a:r>
            <a:endParaRPr lang="ja-JP" altLang="en-US" sz="2000" b="1">
              <a:solidFill>
                <a:schemeClr val="tx1"/>
              </a:solidFill>
              <a:latin typeface="+mj-ea"/>
              <a:ea typeface="+mj-ea"/>
            </a:endParaRPr>
          </a:p>
          <a:p>
            <a:pP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1800" b="1">
                <a:solidFill>
                  <a:schemeClr val="tx1"/>
                </a:solidFill>
                <a:latin typeface="+mj-ea"/>
                <a:ea typeface="+mj-ea"/>
              </a:rPr>
              <a:t>男鹿市立男鹿南中学校</a:t>
            </a:r>
            <a:endParaRPr lang="ja-JP" altLang="en-US" sz="2000" b="1">
              <a:solidFill>
                <a:schemeClr val="tx1"/>
              </a:solidFill>
              <a:latin typeface="+mj-ea"/>
              <a:ea typeface="+mj-ea"/>
            </a:endParaRPr>
          </a:p>
          <a:p>
            <a:pP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1800" b="1">
                <a:solidFill>
                  <a:schemeClr val="tx1"/>
                </a:solidFill>
                <a:latin typeface="+mj-ea"/>
                <a:ea typeface="+mj-ea"/>
              </a:rPr>
              <a:t>県南地区：令和４年８</a:t>
            </a:r>
            <a:r>
              <a:rPr lang="ja-JP" altLang="en-US" sz="1800" b="1">
                <a:solidFill>
                  <a:schemeClr val="tx1"/>
                </a:solidFill>
                <a:latin typeface="+mj-ea"/>
                <a:ea typeface="+mj-ea"/>
              </a:rPr>
              <a:t>月３０日</a:t>
            </a:r>
            <a:endParaRPr lang="ja-JP" altLang="en-US" sz="2000" b="1">
              <a:solidFill>
                <a:schemeClr val="tx1"/>
              </a:solidFill>
              <a:latin typeface="+mj-ea"/>
              <a:ea typeface="+mj-ea"/>
            </a:endParaRPr>
          </a:p>
          <a:p>
            <a:pP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2000" b="1">
                <a:solidFill>
                  <a:schemeClr val="tx1"/>
                </a:solidFill>
                <a:latin typeface="+mj-ea"/>
                <a:ea typeface="+mj-ea"/>
              </a:rPr>
              <a:t>　</a:t>
            </a:r>
            <a:r>
              <a:rPr lang="ja-JP" altLang="en-US" sz="1800" b="1">
                <a:solidFill>
                  <a:schemeClr val="tx1"/>
                </a:solidFill>
                <a:latin typeface="+mj-ea"/>
                <a:ea typeface="+mj-ea"/>
              </a:rPr>
              <a:t>仙北市民会館</a:t>
            </a:r>
            <a:endParaRPr lang="ja-JP" altLang="en-US" sz="2000" b="1">
              <a:solidFill>
                <a:schemeClr val="tx1"/>
              </a:solidFill>
              <a:latin typeface="+mj-ea"/>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40" name="四角形 17"/>
          <p:cNvSpPr>
            <a:spLocks noGrp="1"/>
          </p:cNvSpPr>
          <p:nvPr>
            <p:ph type="title" idx="0"/>
          </p:nvPr>
        </p:nvSpPr>
        <p:spPr>
          <a:xfrm>
            <a:off x="305421" y="422297"/>
            <a:ext cx="8604956" cy="685406"/>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0"/>
                    </a:schemeClr>
                  </a:outerShdw>
                </a:effectLst>
              </a:rPr>
              <a:t>３　青少年健全育成事業への助成</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0"/>
                  </a:schemeClr>
                </a:outerShdw>
              </a:effectLst>
            </a:endParaRPr>
          </a:p>
        </p:txBody>
      </p:sp>
      <p:sp>
        <p:nvSpPr>
          <p:cNvPr id="1241" name="テキスト 69"/>
          <p:cNvSpPr txBox="1"/>
          <p:nvPr/>
        </p:nvSpPr>
        <p:spPr>
          <a:xfrm>
            <a:off x="605403" y="1290842"/>
            <a:ext cx="8004994" cy="460772"/>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　【</a:t>
            </a:r>
            <a:r>
              <a:rPr lang="ja-JP" altLang="en-US" sz="2400" b="1">
                <a:gradFill rotWithShape="1">
                  <a:gsLst>
                    <a:gs pos="0">
                      <a:srgbClr val="160080"/>
                    </a:gs>
                    <a:gs pos="100000">
                      <a:srgbClr val="003EFF"/>
                    </a:gs>
                  </a:gsLst>
                  <a:lin ang="5400000" scaled="1"/>
                  <a:tileRect/>
                </a:gradFill>
              </a:rPr>
              <a:t>令和４年度の助成事業】</a:t>
            </a:r>
            <a:endParaRPr lang="ja-JP" altLang="en-US" sz="2000" b="1"/>
          </a:p>
        </p:txBody>
      </p:sp>
      <p:pic>
        <p:nvPicPr>
          <p:cNvPr id="1242" name="図 155"/>
          <p:cNvPicPr>
            <a:picLocks noChangeAspect="1"/>
          </p:cNvPicPr>
          <p:nvPr/>
        </p:nvPicPr>
        <p:blipFill>
          <a:blip r:embed="rId1"/>
          <a:stretch>
            <a:fillRect/>
          </a:stretch>
        </p:blipFill>
        <p:spPr>
          <a:xfrm>
            <a:off x="2268000" y="2951671"/>
            <a:ext cx="3632223" cy="2422665"/>
          </a:xfrm>
          <a:prstGeom prst="rect">
            <a:avLst/>
          </a:prstGeom>
        </p:spPr>
      </p:pic>
      <p:pic>
        <p:nvPicPr>
          <p:cNvPr id="1243" name="図 157"/>
          <p:cNvPicPr>
            <a:picLocks noChangeAspect="1"/>
          </p:cNvPicPr>
          <p:nvPr/>
        </p:nvPicPr>
        <p:blipFill>
          <a:blip r:embed="rId2"/>
          <a:stretch>
            <a:fillRect/>
          </a:stretch>
        </p:blipFill>
        <p:spPr>
          <a:xfrm>
            <a:off x="6192379" y="1917000"/>
            <a:ext cx="2416460" cy="1611760"/>
          </a:xfrm>
          <a:prstGeom prst="rect">
            <a:avLst/>
          </a:prstGeom>
        </p:spPr>
      </p:pic>
      <p:pic>
        <p:nvPicPr>
          <p:cNvPr id="1244" name="図 158"/>
          <p:cNvPicPr>
            <a:picLocks noChangeAspect="1"/>
          </p:cNvPicPr>
          <p:nvPr/>
        </p:nvPicPr>
        <p:blipFill>
          <a:blip r:embed="rId3"/>
          <a:stretch>
            <a:fillRect/>
          </a:stretch>
        </p:blipFill>
        <p:spPr>
          <a:xfrm>
            <a:off x="6192379" y="3761536"/>
            <a:ext cx="2418019" cy="1612800"/>
          </a:xfrm>
          <a:prstGeom prst="rect">
            <a:avLst/>
          </a:prstGeom>
        </p:spPr>
      </p:pic>
      <p:sp>
        <p:nvSpPr>
          <p:cNvPr id="1245" name="テキスト 140"/>
          <p:cNvSpPr txBox="1"/>
          <p:nvPr/>
        </p:nvSpPr>
        <p:spPr>
          <a:xfrm>
            <a:off x="610975" y="5661000"/>
            <a:ext cx="8299404" cy="706993"/>
          </a:xfrm>
          <a:prstGeom prst="rect">
            <a:avLst/>
          </a:prstGeom>
        </p:spPr>
        <p:txBody>
          <a:bodyPr wrap="square">
            <a:spAutoFit/>
          </a:bodyPr>
          <a:p>
            <a:pPr/>
            <a:r>
              <a:rPr lang="ja-JP" altLang="en-US" sz="2000" b="1">
                <a:gradFill rotWithShape="1">
                  <a:gsLst>
                    <a:gs pos="0">
                      <a:srgbClr val="160080"/>
                    </a:gs>
                    <a:gs pos="100000">
                      <a:srgbClr val="003EFF"/>
                    </a:gs>
                  </a:gsLst>
                  <a:lin ang="5400000" scaled="1"/>
                  <a:tileRect/>
                </a:gradFill>
              </a:rPr>
              <a:t>　（２）　</a:t>
            </a:r>
            <a:r>
              <a:rPr lang="ja-JP" altLang="en-US" sz="2000" b="1">
                <a:gradFill rotWithShape="1">
                  <a:gsLst>
                    <a:gs pos="0">
                      <a:srgbClr val="160080"/>
                    </a:gs>
                    <a:gs pos="100000">
                      <a:srgbClr val="003EFF"/>
                    </a:gs>
                  </a:gsLst>
                  <a:lin ang="5400000" scaled="1"/>
                  <a:tileRect/>
                </a:gradFill>
              </a:rPr>
              <a:t>子ども伝承芸能発表</a:t>
            </a:r>
            <a:r>
              <a:rPr lang="ja-JP" altLang="en-US" sz="2000" b="1">
                <a:gradFill rotWithShape="1">
                  <a:gsLst>
                    <a:gs pos="0">
                      <a:srgbClr val="160080"/>
                    </a:gs>
                    <a:gs pos="100000">
                      <a:srgbClr val="003EFF"/>
                    </a:gs>
                  </a:gsLst>
                  <a:lin ang="5400000" scaled="1"/>
                  <a:tileRect/>
                </a:gradFill>
              </a:rPr>
              <a:t>事業　　</a:t>
            </a:r>
            <a:r>
              <a:rPr lang="ja-JP" altLang="en-US" sz="1800" b="1">
                <a:solidFill>
                  <a:schemeClr val="tx1"/>
                </a:solidFill>
              </a:rPr>
              <a:t>青少年健全育成秋田県大会</a:t>
            </a:r>
            <a:r>
              <a:rPr lang="ja-JP" altLang="en-US" sz="1800" b="1">
                <a:ea typeface="ＭＳ Ｐゴシック"/>
              </a:rPr>
              <a:t>　</a:t>
            </a:r>
            <a:r>
              <a:rPr lang="ja-JP" altLang="en-US" sz="1800" b="1">
                <a:ea typeface="ＭＳ Ｐゴシック"/>
              </a:rPr>
              <a:t>「白岩ささら」</a:t>
            </a:r>
            <a:endParaRPr lang="ja-JP" altLang="en-US" sz="2000" b="1">
              <a:solidFill>
                <a:schemeClr val="tx1"/>
              </a:solidFill>
            </a:endParaRPr>
          </a:p>
          <a:p>
            <a:pPr/>
            <a:r>
              <a:rPr lang="ja-JP" altLang="en-US" sz="2000" b="1">
                <a:gradFill rotWithShape="1">
                  <a:gsLst>
                    <a:gs pos="0">
                      <a:srgbClr val="160080"/>
                    </a:gs>
                    <a:gs pos="100000">
                      <a:srgbClr val="003EFF"/>
                    </a:gs>
                  </a:gsLst>
                  <a:lin ang="5400000" scaled="1"/>
                  <a:tileRect/>
                </a:gradFill>
              </a:rPr>
              <a:t>　（３）　</a:t>
            </a:r>
            <a:r>
              <a:rPr lang="ja-JP" altLang="en-US" sz="2000" b="1">
                <a:gradFill rotWithShape="1">
                  <a:gsLst>
                    <a:gs pos="0">
                      <a:srgbClr val="160080"/>
                    </a:gs>
                    <a:gs pos="100000">
                      <a:srgbClr val="003EFF"/>
                    </a:gs>
                  </a:gsLst>
                  <a:lin ang="5400000" scaled="1"/>
                  <a:tileRect/>
                </a:gradFill>
              </a:rPr>
              <a:t>広報啓発事業　　　　　　　　　</a:t>
            </a:r>
            <a:r>
              <a:rPr lang="ja-JP" altLang="en-US" sz="1800" b="1"/>
              <a:t>機関誌「青少年あきた」の発行</a:t>
            </a:r>
            <a:r>
              <a:rPr lang="ja-JP" altLang="en-US" sz="1800" b="1"/>
              <a:t>　</a:t>
            </a:r>
            <a:endParaRPr lang="ja-JP" altLang="en-US" sz="2000" b="1"/>
          </a:p>
        </p:txBody>
      </p:sp>
      <p:sp>
        <p:nvSpPr>
          <p:cNvPr id="1246" name="テキスト 139"/>
          <p:cNvSpPr txBox="1"/>
          <p:nvPr/>
        </p:nvSpPr>
        <p:spPr>
          <a:xfrm>
            <a:off x="603847" y="1773000"/>
            <a:ext cx="8004994" cy="1014770"/>
          </a:xfrm>
          <a:prstGeom prst="rect">
            <a:avLst/>
          </a:prstGeom>
        </p:spPr>
        <p:txBody>
          <a:bodyPr wrap="square">
            <a:spAutoFit/>
          </a:bodyPr>
          <a:p>
            <a:pPr/>
            <a:r>
              <a:rPr lang="ja-JP" altLang="en-US" sz="2000"/>
              <a:t>　</a:t>
            </a:r>
            <a:r>
              <a:rPr lang="ja-JP" altLang="en-US" sz="2000"/>
              <a:t>　　</a:t>
            </a:r>
            <a:r>
              <a:rPr lang="ja-JP" altLang="en-US" sz="2000">
                <a:gradFill rotWithShape="1">
                  <a:gsLst>
                    <a:gs pos="0">
                      <a:srgbClr val="160080"/>
                    </a:gs>
                    <a:gs pos="100000">
                      <a:srgbClr val="003EFF"/>
                    </a:gs>
                  </a:gsLst>
                  <a:lin ang="5400000" scaled="1"/>
                  <a:tileRect/>
                </a:gradFill>
              </a:rPr>
              <a:t>② </a:t>
            </a:r>
            <a:r>
              <a:rPr lang="ja-JP" altLang="en-US" sz="2000" b="1">
                <a:gradFill rotWithShape="1">
                  <a:gsLst>
                    <a:gs pos="0">
                      <a:srgbClr val="160080"/>
                    </a:gs>
                    <a:gs pos="100000">
                      <a:srgbClr val="003EFF"/>
                    </a:gs>
                  </a:gsLst>
                  <a:lin ang="5400000" scaled="1"/>
                  <a:tileRect/>
                </a:gradFill>
              </a:rPr>
              <a:t>「わたしの主</a:t>
            </a:r>
            <a:r>
              <a:rPr lang="ja-JP" altLang="en-US" sz="2000" b="1">
                <a:gradFill rotWithShape="1">
                  <a:gsLst>
                    <a:gs pos="0">
                      <a:srgbClr val="160080"/>
                    </a:gs>
                    <a:gs pos="100000">
                      <a:srgbClr val="003EFF"/>
                    </a:gs>
                  </a:gsLst>
                  <a:lin ang="5400000" scaled="1"/>
                  <a:tileRect/>
                </a:gradFill>
              </a:rPr>
              <a:t>張」</a:t>
            </a:r>
            <a:r>
              <a:rPr lang="ja-JP" altLang="en-US" sz="2000" b="1">
                <a:gradFill rotWithShape="1">
                  <a:gsLst>
                    <a:gs pos="0">
                      <a:srgbClr val="160080"/>
                    </a:gs>
                    <a:gs pos="100000">
                      <a:srgbClr val="003EFF"/>
                    </a:gs>
                  </a:gsLst>
                  <a:lin ang="5400000" scaled="1"/>
                  <a:tileRect/>
                </a:gradFill>
              </a:rPr>
              <a:t>県大会</a:t>
            </a:r>
            <a:endParaRPr lang="ja-JP" altLang="en-US" sz="2000" b="1">
              <a:gradFill rotWithShape="1">
                <a:gsLst>
                  <a:gs pos="0">
                    <a:srgbClr val="160080"/>
                  </a:gs>
                  <a:gs pos="100000">
                    <a:srgbClr val="003EFF"/>
                  </a:gs>
                </a:gsLst>
                <a:lin ang="5400000" scaled="1"/>
                <a:tileRect/>
              </a:gradFill>
            </a:endParaRPr>
          </a:p>
          <a:p>
            <a:pPr/>
            <a:r>
              <a:rPr lang="ja-JP" altLang="en-US" sz="2000"/>
              <a:t>　</a:t>
            </a:r>
            <a:r>
              <a:rPr lang="ja-JP" altLang="en-US" sz="2000" b="1"/>
              <a:t>　　　　 　令和４年９月２０日</a:t>
            </a:r>
            <a:endParaRPr lang="ja-JP" altLang="en-US" sz="2000" b="1"/>
          </a:p>
          <a:p>
            <a:pP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秋田市立土崎中学校</a:t>
            </a:r>
            <a:endParaRPr lang="ja-JP" altLang="en-US" sz="2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52" name="四角形 17"/>
          <p:cNvSpPr>
            <a:spLocks noGrp="1"/>
          </p:cNvSpPr>
          <p:nvPr>
            <p:ph type="title" idx="0"/>
          </p:nvPr>
        </p:nvSpPr>
        <p:spPr>
          <a:xfrm>
            <a:off x="303585" y="765000"/>
            <a:ext cx="8604956" cy="685406"/>
          </a:xfrm>
          <a:prstGeom prst="rect">
            <a:avLst/>
          </a:prstGeom>
        </p:spPr>
        <p:txBody>
          <a:bodyPr>
            <a:normAutofit/>
          </a:bodyPr>
          <a:p>
            <a:r>
              <a:rPr kumimoji="1" lang="ja-JP" altLang="en-US" sz="3600">
                <a:ln/>
                <a:gradFill rotWithShape="1">
                  <a:gsLst>
                    <a:gs pos="0">
                      <a:srgbClr val="160080"/>
                    </a:gs>
                    <a:gs pos="98000">
                      <a:srgbClr val="003EFF"/>
                    </a:gs>
                  </a:gsLst>
                  <a:lin ang="5400000" scaled="1"/>
                  <a:tileRect/>
                </a:gradFill>
                <a:effectLst>
                  <a:outerShdw blurRad="75057" dir="5400000" sy="-20000" rotWithShape="0">
                    <a:schemeClr val="bg1">
                      <a:alpha val="0"/>
                    </a:schemeClr>
                  </a:outerShdw>
                </a:effectLst>
              </a:rPr>
              <a:t>４　青少年健全育成指導</a:t>
            </a:r>
            <a:endParaRPr kumimoji="1" lang="ja-JP" altLang="en-US" sz="3600">
              <a:ln/>
              <a:gradFill rotWithShape="1">
                <a:gsLst>
                  <a:gs pos="0">
                    <a:srgbClr val="160080"/>
                  </a:gs>
                  <a:gs pos="98000">
                    <a:srgbClr val="003EFF"/>
                  </a:gs>
                </a:gsLst>
                <a:lin ang="5400000" scaled="1"/>
                <a:tileRect/>
              </a:gradFill>
              <a:effectLst>
                <a:outerShdw blurRad="75057" dir="5400000" sy="-20000" rotWithShape="0">
                  <a:schemeClr val="bg1">
                    <a:alpha val="0"/>
                  </a:schemeClr>
                </a:outerShdw>
              </a:effectLst>
            </a:endParaRPr>
          </a:p>
          <a:p>
            <a:endParaRPr kumimoji="1" lang="ja-JP" altLang="en-US" sz="3555"/>
          </a:p>
        </p:txBody>
      </p:sp>
      <p:sp>
        <p:nvSpPr>
          <p:cNvPr id="1253" name="テキスト 105"/>
          <p:cNvSpPr txBox="1"/>
          <p:nvPr/>
        </p:nvSpPr>
        <p:spPr>
          <a:xfrm>
            <a:off x="754064" y="1773000"/>
            <a:ext cx="7704000" cy="830104"/>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（１）  優良図書等の推奨</a:t>
            </a:r>
            <a:endParaRPr lang="ja-JP" altLang="en-US" sz="2400" b="1">
              <a:gradFill rotWithShape="1">
                <a:gsLst>
                  <a:gs pos="0">
                    <a:srgbClr val="160080"/>
                  </a:gs>
                  <a:gs pos="100000">
                    <a:srgbClr val="003EFF"/>
                  </a:gs>
                </a:gsLst>
                <a:lin ang="5400000" scaled="1"/>
                <a:tileRect/>
              </a:gradFill>
            </a:endParaRPr>
          </a:p>
          <a:p>
            <a:pPr/>
            <a:endParaRPr lang="ja-JP" altLang="en-US" sz="2400" b="1"/>
          </a:p>
        </p:txBody>
      </p:sp>
      <p:pic>
        <p:nvPicPr>
          <p:cNvPr id="1254" name="図 159"/>
          <p:cNvPicPr>
            <a:picLocks noChangeAspect="1"/>
          </p:cNvPicPr>
          <p:nvPr/>
        </p:nvPicPr>
        <p:blipFill>
          <a:blip r:embed="rId1"/>
          <a:stretch>
            <a:fillRect/>
          </a:stretch>
        </p:blipFill>
        <p:spPr>
          <a:xfrm>
            <a:off x="5292000" y="3464878"/>
            <a:ext cx="2527365" cy="3034397"/>
          </a:xfrm>
          <a:prstGeom prst="rect">
            <a:avLst/>
          </a:prstGeom>
        </p:spPr>
      </p:pic>
      <p:sp>
        <p:nvSpPr>
          <p:cNvPr id="1255" name="テキスト 141"/>
          <p:cNvSpPr txBox="1"/>
          <p:nvPr/>
        </p:nvSpPr>
        <p:spPr>
          <a:xfrm>
            <a:off x="754066" y="2188052"/>
            <a:ext cx="7704000" cy="2553653"/>
          </a:xfrm>
          <a:prstGeom prst="rect">
            <a:avLst/>
          </a:prstGeom>
        </p:spPr>
        <p:txBody>
          <a:bodyPr wrap="square">
            <a:spAutoFit/>
          </a:bodyPr>
          <a:p>
            <a:pPr/>
            <a:r>
              <a:rPr lang="ja-JP" altLang="en-US" sz="2400" b="1">
                <a:solidFill>
                  <a:schemeClr val="tx1"/>
                </a:solidFill>
              </a:rPr>
              <a:t>　　</a:t>
            </a:r>
            <a:r>
              <a:rPr lang="ja-JP" altLang="en-US" sz="2000" b="1">
                <a:solidFill>
                  <a:schemeClr val="tx1"/>
                </a:solidFill>
              </a:rPr>
              <a:t>書籍、映画、演劇などで、その内容が特に優れているもののうち、</a:t>
            </a:r>
            <a:endParaRPr lang="ja-JP" altLang="en-US" sz="2400" b="1">
              <a:solidFill>
                <a:schemeClr val="tx1"/>
              </a:solidFill>
            </a:endParaRPr>
          </a:p>
          <a:p>
            <a:pPr/>
            <a:r>
              <a:rPr lang="ja-JP" altLang="en-US" sz="2000" b="1">
                <a:solidFill>
                  <a:schemeClr val="tx1"/>
                </a:solidFill>
              </a:rPr>
              <a:t>　</a:t>
            </a:r>
            <a:r>
              <a:rPr lang="ja-JP" altLang="en-US" sz="2000" b="1">
                <a:solidFill>
                  <a:schemeClr val="tx1"/>
                </a:solidFill>
              </a:rPr>
              <a:t>青少年の健全育成に有益と認められるものを推奨しています。</a:t>
            </a:r>
            <a:endParaRPr lang="ja-JP" altLang="en-US" sz="2000" b="1">
              <a:solidFill>
                <a:schemeClr val="tx1"/>
              </a:solidFill>
            </a:endParaRPr>
          </a:p>
          <a:p>
            <a:pPr/>
            <a:endParaRPr lang="ja-JP" altLang="en-US" sz="2400"/>
          </a:p>
          <a:p>
            <a:pPr/>
            <a:r>
              <a:rPr lang="ja-JP" altLang="en-US" sz="2400"/>
              <a:t>　</a:t>
            </a:r>
            <a:r>
              <a:rPr lang="ja-JP" altLang="en-US" sz="2000">
                <a:gradFill rotWithShape="1">
                  <a:gsLst>
                    <a:gs pos="0">
                      <a:srgbClr val="160080"/>
                    </a:gs>
                    <a:gs pos="100000">
                      <a:srgbClr val="003EFF"/>
                    </a:gs>
                  </a:gsLst>
                  <a:lin ang="5400000" scaled="1"/>
                  <a:tileRect/>
                </a:gradFill>
              </a:rPr>
              <a:t>　</a:t>
            </a:r>
            <a:r>
              <a:rPr lang="ja-JP" altLang="en-US" sz="2400">
                <a:gradFill rotWithShape="1">
                  <a:gsLst>
                    <a:gs pos="0">
                      <a:srgbClr val="160080"/>
                    </a:gs>
                    <a:gs pos="100000">
                      <a:srgbClr val="003EFF"/>
                    </a:gs>
                  </a:gsLst>
                  <a:lin ang="5400000" scaled="1"/>
                  <a:tileRect/>
                </a:gradFill>
              </a:rPr>
              <a:t>【</a:t>
            </a:r>
            <a:r>
              <a:rPr lang="ja-JP" altLang="en-US" sz="2400">
                <a:gradFill rotWithShape="1">
                  <a:gsLst>
                    <a:gs pos="0">
                      <a:srgbClr val="160080"/>
                    </a:gs>
                    <a:gs pos="100000">
                      <a:srgbClr val="003EFF"/>
                    </a:gs>
                  </a:gsLst>
                  <a:lin ang="5400000" scaled="1"/>
                  <a:tileRect/>
                </a:gradFill>
              </a:rPr>
              <a:t>令和４年度の推奨図書等】</a:t>
            </a:r>
            <a:endParaRPr lang="ja-JP" altLang="en-US" sz="2000">
              <a:gradFill rotWithShape="1">
                <a:gsLst>
                  <a:gs pos="0">
                    <a:srgbClr val="160080"/>
                  </a:gs>
                  <a:gs pos="100000">
                    <a:srgbClr val="003EFF"/>
                  </a:gs>
                </a:gsLst>
                <a:lin ang="5400000" scaled="1"/>
                <a:tileRect/>
              </a:gradFill>
            </a:endParaRPr>
          </a:p>
          <a:p>
            <a:pPr/>
            <a:endParaRPr lang="ja-JP" altLang="en-US" sz="2000">
              <a:gradFill rotWithShape="1">
                <a:gsLst>
                  <a:gs pos="0">
                    <a:srgbClr val="160080"/>
                  </a:gs>
                  <a:gs pos="100000">
                    <a:srgbClr val="003EFF"/>
                  </a:gs>
                </a:gsLst>
                <a:lin ang="5400000" scaled="1"/>
                <a:tileRect/>
              </a:gradFill>
            </a:endParaRPr>
          </a:p>
          <a:p>
            <a:pPr/>
            <a:r>
              <a:rPr lang="ja-JP" altLang="en-US" sz="2400"/>
              <a:t>　</a:t>
            </a:r>
            <a:r>
              <a:rPr lang="ja-JP" altLang="en-US" sz="2400"/>
              <a:t>　</a:t>
            </a:r>
            <a:r>
              <a:rPr lang="ja-JP" altLang="en-US" sz="2400" b="1"/>
              <a:t>　　</a:t>
            </a:r>
            <a:r>
              <a:rPr lang="ja-JP" altLang="en-US" sz="2000" b="1"/>
              <a:t>書籍１冊</a:t>
            </a:r>
            <a:endParaRPr lang="ja-JP" altLang="en-US" sz="2000" b="1"/>
          </a:p>
          <a:p>
            <a:pPr/>
            <a:r>
              <a:rPr lang="ja-JP" altLang="en-US" sz="2400" b="1"/>
              <a:t>　</a:t>
            </a:r>
            <a:r>
              <a:rPr lang="ja-JP" altLang="en-US" sz="2400" b="1"/>
              <a:t>　　</a:t>
            </a:r>
            <a:r>
              <a:rPr lang="ja-JP" altLang="en-US" sz="2400" b="1"/>
              <a:t>　「ふたりのももたろう」</a:t>
            </a:r>
            <a:endParaRPr lang="ja-JP" altLang="en-US" sz="2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61" name="四角形 17"/>
          <p:cNvSpPr>
            <a:spLocks noGrp="1"/>
          </p:cNvSpPr>
          <p:nvPr>
            <p:ph type="title" idx="0"/>
          </p:nvPr>
        </p:nvSpPr>
        <p:spPr>
          <a:xfrm>
            <a:off x="303585" y="765000"/>
            <a:ext cx="8604956" cy="685406"/>
          </a:xfrm>
          <a:prstGeom prst="rect">
            <a:avLst/>
          </a:prstGeom>
        </p:spPr>
        <p:txBody>
          <a:bodyPr>
            <a:normAutofit/>
          </a:bodyPr>
          <a:p>
            <a:r>
              <a:rPr kumimoji="1" lang="ja-JP" altLang="en-US" sz="3600">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４　青少年健全育成指導</a:t>
            </a:r>
            <a:endParaRPr kumimoji="1" lang="ja-JP" altLang="en-US" sz="3600">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endParaRPr kumimoji="1" lang="ja-JP" altLang="en-US" sz="3555">
              <a:effectLst>
                <a:outerShdw blurRad="75057" dir="5400000" sy="-20000" rotWithShape="0">
                  <a:schemeClr val="bg1">
                    <a:alpha val="22000"/>
                  </a:schemeClr>
                </a:outerShdw>
              </a:effectLst>
            </a:endParaRPr>
          </a:p>
        </p:txBody>
      </p:sp>
      <p:sp>
        <p:nvSpPr>
          <p:cNvPr id="1262" name="テキスト 105"/>
          <p:cNvSpPr txBox="1"/>
          <p:nvPr/>
        </p:nvSpPr>
        <p:spPr>
          <a:xfrm>
            <a:off x="754063" y="1527796"/>
            <a:ext cx="7704000" cy="460772"/>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（２） 有害図書類の指定</a:t>
            </a:r>
            <a:r>
              <a:rPr lang="ja-JP" altLang="en-US" sz="2400"/>
              <a:t>　　</a:t>
            </a:r>
            <a:endParaRPr lang="ja-JP" altLang="en-US" sz="2400"/>
          </a:p>
        </p:txBody>
      </p:sp>
      <p:sp>
        <p:nvSpPr>
          <p:cNvPr id="1263" name="テキスト 114"/>
          <p:cNvSpPr txBox="1"/>
          <p:nvPr/>
        </p:nvSpPr>
        <p:spPr>
          <a:xfrm>
            <a:off x="754273" y="1988568"/>
            <a:ext cx="8155344" cy="2553653"/>
          </a:xfrm>
          <a:prstGeom prst="rect">
            <a:avLst/>
          </a:prstGeom>
        </p:spPr>
        <p:txBody>
          <a:bodyPr wrap="square">
            <a:spAutoFit/>
          </a:bodyPr>
          <a:p>
            <a:pPr/>
            <a:r>
              <a:rPr lang="ja-JP" altLang="en-US" sz="2000"/>
              <a:t>　</a:t>
            </a:r>
            <a:r>
              <a:rPr lang="ja-JP" altLang="en-US" sz="2000" b="1"/>
              <a:t>　</a:t>
            </a:r>
            <a:r>
              <a:rPr lang="ja-JP" altLang="en-US" sz="2000" b="1"/>
              <a:t>①</a:t>
            </a:r>
            <a:r>
              <a:rPr lang="ja-JP" altLang="en-US" sz="2000" b="1"/>
              <a:t>　</a:t>
            </a:r>
            <a:r>
              <a:rPr lang="ja-JP" altLang="en-US" sz="2000" b="1"/>
              <a:t>著しく青少年の性的感情を刺激し、その健全な育成</a:t>
            </a:r>
            <a:r>
              <a:rPr lang="ja-JP" altLang="en-US" sz="2000" b="1"/>
              <a:t>を阻害する</a:t>
            </a:r>
            <a:endParaRPr lang="ja-JP" altLang="en-US" sz="2000" b="1"/>
          </a:p>
          <a:p>
            <a:pP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おそれのあるもの</a:t>
            </a:r>
            <a:endParaRPr lang="ja-JP" altLang="en-US" sz="2000" b="1"/>
          </a:p>
          <a:p>
            <a:pPr/>
            <a:r>
              <a:rPr lang="ja-JP" altLang="en-US" sz="2000" b="1"/>
              <a:t>　　②　著しく青少年の粗暴性又は残虐性を誘発し、又は助</a:t>
            </a:r>
            <a:r>
              <a:rPr lang="ja-JP" altLang="en-US" sz="2000" b="1"/>
              <a:t>長し、その</a:t>
            </a:r>
            <a:endParaRPr lang="ja-JP" altLang="en-US" sz="2000" b="1"/>
          </a:p>
          <a:p>
            <a:pP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健全な育成を阻害するおそれのあるもの</a:t>
            </a:r>
            <a:endParaRPr lang="ja-JP" altLang="en-US" sz="2000" b="1"/>
          </a:p>
          <a:p>
            <a:pPr/>
            <a:r>
              <a:rPr lang="ja-JP" altLang="en-US" sz="2000" b="1"/>
              <a:t>　　③</a:t>
            </a:r>
            <a:r>
              <a:rPr lang="ja-JP" altLang="en-US" sz="2000" b="1"/>
              <a:t>　</a:t>
            </a:r>
            <a:r>
              <a:rPr lang="ja-JP" altLang="en-US" sz="2000" b="1"/>
              <a:t>著しく青少年の犯罪又は自殺を誘発し、その健全な</a:t>
            </a:r>
            <a:r>
              <a:rPr lang="ja-JP" altLang="en-US" sz="2000" b="1"/>
              <a:t>育成を阻害</a:t>
            </a:r>
            <a:endParaRPr lang="ja-JP" altLang="en-US" sz="2000" b="1"/>
          </a:p>
          <a:p>
            <a:pP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 </a:t>
            </a:r>
            <a:r>
              <a:rPr lang="ja-JP" altLang="en-US" sz="2000" b="1"/>
              <a:t>するおそれのあるもの</a:t>
            </a:r>
            <a:endParaRPr lang="ja-JP" altLang="en-US" sz="2000" b="1"/>
          </a:p>
          <a:p>
            <a:pPr/>
            <a:r>
              <a:rPr lang="ja-JP" altLang="en-US" sz="2000"/>
              <a:t>　　</a:t>
            </a:r>
            <a:r>
              <a:rPr lang="ja-JP" altLang="en-US" sz="2000">
                <a:gradFill rotWithShape="1">
                  <a:gsLst>
                    <a:gs pos="0">
                      <a:srgbClr val="160080"/>
                    </a:gs>
                    <a:gs pos="100000">
                      <a:srgbClr val="003EFF"/>
                    </a:gs>
                  </a:gsLst>
                  <a:lin ang="5400000" scaled="1"/>
                  <a:tileRect/>
                </a:gradFill>
              </a:rPr>
              <a:t>【令和４年度の有害指定図書】</a:t>
            </a:r>
            <a:endParaRPr lang="ja-JP" altLang="en-US" sz="2000">
              <a:gradFill rotWithShape="1">
                <a:gsLst>
                  <a:gs pos="0">
                    <a:srgbClr val="160080"/>
                  </a:gs>
                  <a:gs pos="100000">
                    <a:srgbClr val="003EFF"/>
                  </a:gs>
                </a:gsLst>
                <a:lin ang="5400000" scaled="1"/>
                <a:tileRect/>
              </a:gradFill>
            </a:endParaRPr>
          </a:p>
          <a:p>
            <a:pPr/>
            <a:r>
              <a:rPr lang="ja-JP" altLang="en-US" sz="2000"/>
              <a:t>　</a:t>
            </a:r>
            <a:r>
              <a:rPr lang="ja-JP" altLang="en-US" sz="2000"/>
              <a:t>　</a:t>
            </a:r>
            <a:r>
              <a:rPr lang="ja-JP" altLang="en-US" sz="2000" b="1"/>
              <a:t>　令和３年度から包括指定となったため、個別指定図書はありません。</a:t>
            </a:r>
            <a:r>
              <a:rPr lang="ja-JP" altLang="en-US" sz="2000" b="1"/>
              <a:t>　</a:t>
            </a:r>
            <a:endParaRPr lang="ja-JP" altLang="en-US" sz="2000" b="1"/>
          </a:p>
        </p:txBody>
      </p:sp>
      <p:sp>
        <p:nvSpPr>
          <p:cNvPr id="1264" name="テキスト 121"/>
          <p:cNvSpPr txBox="1"/>
          <p:nvPr/>
        </p:nvSpPr>
        <p:spPr>
          <a:xfrm>
            <a:off x="754063" y="4619611"/>
            <a:ext cx="7704000" cy="460772"/>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a:t>
            </a:r>
            <a:r>
              <a:rPr lang="ja-JP" altLang="en-US" sz="2400" b="1">
                <a:gradFill rotWithShape="1">
                  <a:gsLst>
                    <a:gs pos="0">
                      <a:srgbClr val="160080"/>
                    </a:gs>
                    <a:gs pos="100000">
                      <a:srgbClr val="003EFF"/>
                    </a:gs>
                  </a:gsLst>
                  <a:lin ang="5400000" scaled="1"/>
                  <a:tileRect/>
                </a:gradFill>
              </a:rPr>
              <a:t>３） 環境浄化調査員による立入調査</a:t>
            </a:r>
            <a:endParaRPr lang="ja-JP" altLang="en-US" sz="2000">
              <a:solidFill>
                <a:srgbClr val="FF0000"/>
              </a:solidFill>
            </a:endParaRPr>
          </a:p>
        </p:txBody>
      </p:sp>
      <p:sp>
        <p:nvSpPr>
          <p:cNvPr id="1265" name="テキスト 161"/>
          <p:cNvSpPr txBox="1"/>
          <p:nvPr/>
        </p:nvSpPr>
        <p:spPr>
          <a:xfrm>
            <a:off x="754273" y="5080383"/>
            <a:ext cx="7704000" cy="1322546"/>
          </a:xfrm>
          <a:prstGeom prst="rect">
            <a:avLst/>
          </a:prstGeom>
        </p:spPr>
        <p:txBody>
          <a:bodyPr wrap="square">
            <a:spAutoFit/>
          </a:bodyPr>
          <a:p>
            <a:pPr/>
            <a:r>
              <a:rPr lang="ja-JP" altLang="en-US" sz="2000"/>
              <a:t>　</a:t>
            </a:r>
            <a:r>
              <a:rPr lang="ja-JP" altLang="en-US" sz="2000">
                <a:gradFill rotWithShape="1">
                  <a:gsLst>
                    <a:gs pos="0">
                      <a:srgbClr val="160080"/>
                    </a:gs>
                    <a:gs pos="100000">
                      <a:srgbClr val="003EFF"/>
                    </a:gs>
                  </a:gsLst>
                  <a:lin ang="5400000" scaled="1"/>
                  <a:tileRect/>
                </a:gradFill>
              </a:rPr>
              <a:t>　【令和４年度の調査実績（１２月末）】</a:t>
            </a:r>
            <a:endParaRPr lang="ja-JP" altLang="en-US" sz="2000">
              <a:gradFill rotWithShape="1">
                <a:gsLst>
                  <a:gs pos="0">
                    <a:srgbClr val="160080"/>
                  </a:gs>
                  <a:gs pos="100000">
                    <a:srgbClr val="003EFF"/>
                  </a:gs>
                </a:gsLst>
                <a:lin ang="5400000" scaled="1"/>
                <a:tileRect/>
              </a:gradFill>
            </a:endParaRPr>
          </a:p>
          <a:p>
            <a:pPr/>
            <a:r>
              <a:rPr lang="ja-JP" altLang="en-US" sz="2000" b="1">
                <a:solidFill>
                  <a:schemeClr val="tx1"/>
                </a:solidFill>
              </a:rPr>
              <a:t>　</a:t>
            </a:r>
            <a:r>
              <a:rPr lang="ja-JP" altLang="en-US" sz="2000" b="1">
                <a:solidFill>
                  <a:schemeClr val="tx1"/>
                </a:solidFill>
              </a:rPr>
              <a:t>　</a:t>
            </a:r>
            <a:r>
              <a:rPr lang="ja-JP" altLang="en-US" sz="2000" b="1">
                <a:solidFill>
                  <a:schemeClr val="tx1"/>
                </a:solidFill>
              </a:rPr>
              <a:t>　</a:t>
            </a:r>
            <a:r>
              <a:rPr lang="ja-JP" altLang="en-US" sz="2000" b="1">
                <a:solidFill>
                  <a:schemeClr val="tx1"/>
                </a:solidFill>
              </a:rPr>
              <a:t>自動販売機１２６件，書店１７８件、ビデオ店１２１件、</a:t>
            </a:r>
            <a:endParaRPr lang="ja-JP" altLang="en-US" sz="2000" b="1">
              <a:solidFill>
                <a:schemeClr val="tx1"/>
              </a:solidFill>
            </a:endParaRPr>
          </a:p>
          <a:p>
            <a:pPr/>
            <a:r>
              <a:rPr lang="ja-JP" altLang="en-US" sz="2000" b="1">
                <a:solidFill>
                  <a:schemeClr val="tx1"/>
                </a:solidFill>
              </a:rPr>
              <a:t>　</a:t>
            </a:r>
            <a:r>
              <a:rPr lang="ja-JP" altLang="en-US" sz="2000" b="1">
                <a:solidFill>
                  <a:schemeClr val="tx1"/>
                </a:solidFill>
              </a:rPr>
              <a:t>　</a:t>
            </a:r>
            <a:r>
              <a:rPr lang="ja-JP" altLang="en-US" sz="2000" b="1">
                <a:solidFill>
                  <a:schemeClr val="tx1"/>
                </a:solidFill>
              </a:rPr>
              <a:t>　</a:t>
            </a:r>
            <a:r>
              <a:rPr lang="ja-JP" altLang="en-US" sz="2000" b="1">
                <a:solidFill>
                  <a:schemeClr val="tx1"/>
                </a:solidFill>
              </a:rPr>
              <a:t>コンビニ・スーパー等９４４件、玩具店５５件、映画館３１件、</a:t>
            </a:r>
            <a:endParaRPr lang="ja-JP" altLang="en-US" sz="2000" b="1">
              <a:solidFill>
                <a:schemeClr val="tx1"/>
              </a:solidFill>
            </a:endParaRPr>
          </a:p>
          <a:p>
            <a:pPr/>
            <a:r>
              <a:rPr lang="ja-JP" altLang="en-US" sz="2000" b="1">
                <a:solidFill>
                  <a:schemeClr val="tx1"/>
                </a:solidFill>
              </a:rPr>
              <a:t>　</a:t>
            </a:r>
            <a:r>
              <a:rPr lang="ja-JP" altLang="en-US" sz="2000" b="1">
                <a:solidFill>
                  <a:schemeClr val="tx1"/>
                </a:solidFill>
              </a:rPr>
              <a:t>　</a:t>
            </a:r>
            <a:r>
              <a:rPr lang="ja-JP" altLang="en-US" sz="2000" b="1">
                <a:solidFill>
                  <a:schemeClr val="tx1"/>
                </a:solidFill>
              </a:rPr>
              <a:t>　</a:t>
            </a:r>
            <a:r>
              <a:rPr lang="ja-JP" altLang="en-US" sz="2000" b="1">
                <a:solidFill>
                  <a:schemeClr val="tx1"/>
                </a:solidFill>
              </a:rPr>
              <a:t>合計１，４５５件</a:t>
            </a:r>
            <a:endParaRPr lang="ja-JP" altLang="en-US" sz="2000" b="1">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71" name="四角形 17"/>
          <p:cNvSpPr>
            <a:spLocks noGrp="1"/>
          </p:cNvSpPr>
          <p:nvPr>
            <p:ph type="title" idx="0"/>
          </p:nvPr>
        </p:nvSpPr>
        <p:spPr>
          <a:xfrm>
            <a:off x="303585" y="565392"/>
            <a:ext cx="8604956" cy="685406"/>
          </a:xfrm>
          <a:prstGeom prst="rect">
            <a:avLst/>
          </a:prstGeom>
        </p:spPr>
        <p:txBody>
          <a:bodyPr>
            <a:normAutofit/>
          </a:bodyPr>
          <a:p>
            <a:r>
              <a:rPr kumimoji="1" lang="ja-JP" altLang="en-US" sz="3600">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青少年を取り巻く問題</a:t>
            </a:r>
            <a:endParaRPr kumimoji="1" lang="ja-JP" altLang="en-US" sz="3600">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endParaRPr kumimoji="1" lang="ja-JP" altLang="en-US" sz="3555"/>
          </a:p>
        </p:txBody>
      </p:sp>
      <p:sp>
        <p:nvSpPr>
          <p:cNvPr id="1272" name="テキスト 91"/>
          <p:cNvSpPr txBox="1"/>
          <p:nvPr/>
        </p:nvSpPr>
        <p:spPr>
          <a:xfrm>
            <a:off x="754066" y="1281576"/>
            <a:ext cx="7704000" cy="399217"/>
          </a:xfrm>
          <a:prstGeom prst="rect">
            <a:avLst/>
          </a:prstGeom>
        </p:spPr>
        <p:txBody>
          <a:bodyPr wrap="square">
            <a:spAutoFit/>
          </a:bodyPr>
          <a:p>
            <a:pPr algn="ctr"/>
            <a:r>
              <a:rPr lang="ja-JP" altLang="en-US" sz="2000"/>
              <a:t>　 児童虐待、不登校、いじめ、ひきこもり・・・・　　</a:t>
            </a:r>
            <a:endParaRPr lang="ja-JP" altLang="en-US" sz="2400"/>
          </a:p>
        </p:txBody>
      </p:sp>
      <p:sp>
        <p:nvSpPr>
          <p:cNvPr id="1273" name="テキスト 127"/>
          <p:cNvSpPr txBox="1"/>
          <p:nvPr/>
        </p:nvSpPr>
        <p:spPr>
          <a:xfrm>
            <a:off x="396000" y="1758614"/>
            <a:ext cx="7918128" cy="460772"/>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１　青少年を取り巻くインターネットトラブル</a:t>
            </a:r>
            <a:endParaRPr lang="ja-JP" altLang="en-US" sz="2400" b="1">
              <a:solidFill>
                <a:srgbClr val="000000"/>
              </a:solidFill>
            </a:endParaRPr>
          </a:p>
        </p:txBody>
      </p:sp>
      <p:pic>
        <p:nvPicPr>
          <p:cNvPr id="1274" name="図 136"/>
          <p:cNvPicPr>
            <a:picLocks noChangeAspect="1"/>
          </p:cNvPicPr>
          <p:nvPr/>
        </p:nvPicPr>
        <p:blipFill>
          <a:blip r:embed="rId1"/>
          <a:stretch>
            <a:fillRect/>
          </a:stretch>
        </p:blipFill>
        <p:spPr>
          <a:xfrm>
            <a:off x="396000" y="2287987"/>
            <a:ext cx="8452730" cy="3919053"/>
          </a:xfrm>
          <a:prstGeom prst="rect">
            <a:avLst/>
          </a:prstGeom>
        </p:spPr>
      </p:pic>
      <p:pic>
        <p:nvPicPr>
          <p:cNvPr id="1275" name="図 137"/>
          <p:cNvPicPr>
            <a:picLocks noChangeAspect="1"/>
          </p:cNvPicPr>
          <p:nvPr/>
        </p:nvPicPr>
        <p:blipFill>
          <a:blip r:embed="rId2"/>
          <a:stretch>
            <a:fillRect/>
          </a:stretch>
        </p:blipFill>
        <p:spPr>
          <a:xfrm>
            <a:off x="0" y="6207039"/>
            <a:ext cx="9133581" cy="6509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1" name="四角形 17"/>
          <p:cNvSpPr>
            <a:spLocks noGrp="1"/>
          </p:cNvSpPr>
          <p:nvPr>
            <p:ph type="title" idx="0"/>
          </p:nvPr>
        </p:nvSpPr>
        <p:spPr>
          <a:xfrm>
            <a:off x="303585" y="574873"/>
            <a:ext cx="8604956" cy="685406"/>
          </a:xfrm>
          <a:prstGeom prst="rect">
            <a:avLst/>
          </a:prstGeom>
        </p:spPr>
        <p:txBody>
          <a:bodyPr>
            <a:normAutofit/>
          </a:bodyPr>
          <a:p>
            <a:r>
              <a:rPr kumimoji="1" lang="ja-JP" altLang="en-US" sz="3600">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青少年を取り巻く問題</a:t>
            </a:r>
            <a:endParaRPr kumimoji="1" lang="ja-JP" altLang="en-US" sz="3600">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a:p>
            <a:endParaRPr kumimoji="1" lang="ja-JP" altLang="en-US" sz="3555"/>
          </a:p>
        </p:txBody>
      </p:sp>
      <p:sp>
        <p:nvSpPr>
          <p:cNvPr id="1282" name="テキスト 162"/>
          <p:cNvSpPr txBox="1"/>
          <p:nvPr/>
        </p:nvSpPr>
        <p:spPr>
          <a:xfrm>
            <a:off x="396000" y="1509564"/>
            <a:ext cx="7704000" cy="460772"/>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２　成年年齢引き下げへの対応</a:t>
            </a:r>
            <a:endParaRPr lang="ja-JP" altLang="en-US" sz="2400" b="1">
              <a:solidFill>
                <a:srgbClr val="0000C0"/>
              </a:solidFill>
            </a:endParaRPr>
          </a:p>
        </p:txBody>
      </p:sp>
      <p:pic>
        <p:nvPicPr>
          <p:cNvPr id="1283" name="図 137"/>
          <p:cNvPicPr>
            <a:picLocks noChangeAspect="1"/>
          </p:cNvPicPr>
          <p:nvPr/>
        </p:nvPicPr>
        <p:blipFill>
          <a:blip r:embed="rId1"/>
          <a:stretch>
            <a:fillRect/>
          </a:stretch>
        </p:blipFill>
        <p:spPr>
          <a:xfrm>
            <a:off x="-17438" y="6443131"/>
            <a:ext cx="9159586" cy="412262"/>
          </a:xfrm>
          <a:prstGeom prst="rect">
            <a:avLst/>
          </a:prstGeom>
        </p:spPr>
      </p:pic>
      <p:pic>
        <p:nvPicPr>
          <p:cNvPr id="1284" name="図 138"/>
          <p:cNvPicPr>
            <a:picLocks noChangeAspect="1"/>
          </p:cNvPicPr>
          <p:nvPr/>
        </p:nvPicPr>
        <p:blipFill>
          <a:blip r:embed="rId2"/>
          <a:stretch>
            <a:fillRect/>
          </a:stretch>
        </p:blipFill>
        <p:spPr>
          <a:xfrm>
            <a:off x="1654879" y="2478614"/>
            <a:ext cx="2369969" cy="3354322"/>
          </a:xfrm>
          <a:prstGeom prst="rect">
            <a:avLst/>
          </a:prstGeom>
        </p:spPr>
      </p:pic>
      <p:pic>
        <p:nvPicPr>
          <p:cNvPr id="1285" name="図 139"/>
          <p:cNvPicPr>
            <a:picLocks noChangeAspect="1"/>
          </p:cNvPicPr>
          <p:nvPr/>
        </p:nvPicPr>
        <p:blipFill>
          <a:blip r:embed="rId3"/>
          <a:stretch>
            <a:fillRect/>
          </a:stretch>
        </p:blipFill>
        <p:spPr>
          <a:xfrm>
            <a:off x="4562355" y="2478614"/>
            <a:ext cx="2369969" cy="3354322"/>
          </a:xfrm>
          <a:prstGeom prst="rect">
            <a:avLst/>
          </a:prstGeom>
        </p:spPr>
      </p:pic>
      <p:sp>
        <p:nvSpPr>
          <p:cNvPr id="1286" name="テキスト 132"/>
          <p:cNvSpPr txBox="1"/>
          <p:nvPr/>
        </p:nvSpPr>
        <p:spPr>
          <a:xfrm>
            <a:off x="754064" y="2017842"/>
            <a:ext cx="7704000" cy="460772"/>
          </a:xfrm>
          <a:prstGeom prst="rect">
            <a:avLst/>
          </a:prstGeom>
        </p:spPr>
        <p:txBody>
          <a:bodyPr wrap="square">
            <a:spAutoFit/>
          </a:bodyPr>
          <a:p>
            <a:pPr/>
            <a:r>
              <a:rPr lang="ja-JP" altLang="en-US" sz="2400">
                <a:solidFill>
                  <a:schemeClr val="tx1"/>
                </a:solidFill>
              </a:rPr>
              <a:t>　　　</a:t>
            </a:r>
            <a:r>
              <a:rPr lang="ja-JP" altLang="en-US" sz="2000" b="1">
                <a:solidFill>
                  <a:srgbClr val="0000C0"/>
                </a:solidFill>
              </a:rPr>
              <a:t>法務省特設</a:t>
            </a:r>
            <a:r>
              <a:rPr lang="ja-JP" altLang="en-US" sz="2000" b="1">
                <a:solidFill>
                  <a:srgbClr val="0000C0"/>
                </a:solidFill>
              </a:rPr>
              <a:t>ウェブサイト</a:t>
            </a:r>
            <a:r>
              <a:rPr lang="ja-JP" altLang="en-US" sz="2000" b="1">
                <a:solidFill>
                  <a:srgbClr val="0000C0"/>
                </a:solidFill>
              </a:rPr>
              <a:t>：</a:t>
            </a:r>
            <a:r>
              <a:rPr lang="ja-JP" altLang="en-US" sz="2000" b="1">
                <a:solidFill>
                  <a:srgbClr val="0000C0"/>
                </a:solidFill>
              </a:rPr>
              <a:t>「大人への道しるべ」</a:t>
            </a:r>
            <a:endParaRPr lang="ja-JP" altLang="en-US" sz="2400" b="1">
              <a:solidFill>
                <a:srgbClr val="0000C0"/>
              </a:solidFill>
            </a:endParaRPr>
          </a:p>
        </p:txBody>
      </p:sp>
      <p:pic>
        <p:nvPicPr>
          <p:cNvPr id="1287" name="図 135"/>
          <p:cNvPicPr>
            <a:picLocks noChangeAspect="1"/>
          </p:cNvPicPr>
          <p:nvPr/>
        </p:nvPicPr>
        <p:blipFill>
          <a:blip r:embed="rId4"/>
          <a:stretch>
            <a:fillRect/>
          </a:stretch>
        </p:blipFill>
        <p:spPr>
          <a:xfrm>
            <a:off x="5754514" y="5975625"/>
            <a:ext cx="2914650" cy="342900"/>
          </a:xfrm>
          <a:prstGeom prst="rect">
            <a:avLst/>
          </a:prstGeom>
        </p:spPr>
      </p:pic>
      <p:pic>
        <p:nvPicPr>
          <p:cNvPr id="1288" name="図 139"/>
          <p:cNvPicPr>
            <a:picLocks noChangeAspect="1"/>
          </p:cNvPicPr>
          <p:nvPr/>
        </p:nvPicPr>
        <p:blipFill>
          <a:blip r:embed="rId5"/>
          <a:stretch>
            <a:fillRect/>
          </a:stretch>
        </p:blipFill>
        <p:spPr>
          <a:xfrm>
            <a:off x="7214700" y="6448136"/>
            <a:ext cx="1931042" cy="40717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94" name="四角形 125"/>
          <p:cNvSpPr>
            <a:spLocks noGrp="1"/>
          </p:cNvSpPr>
          <p:nvPr>
            <p:ph type="body" idx="1"/>
          </p:nvPr>
        </p:nvSpPr>
        <p:spPr>
          <a:xfrm>
            <a:off x="647564" y="2349000"/>
            <a:ext cx="7847149" cy="1500187"/>
          </a:xfrm>
          <a:prstGeom prst="rect">
            <a:avLst/>
          </a:prstGeom>
        </p:spPr>
        <p:txBody>
          <a:bodyPr>
            <a:normAutofit/>
          </a:bodyPr>
          <a:p>
            <a:pPr algn="ctr"/>
            <a:r>
              <a:rPr kumimoji="1" lang="ja-JP" altLang="en-US" sz="3200"/>
              <a:t>ご清聴ありがとうございました。</a:t>
            </a:r>
            <a:endParaRPr kumimoji="1" lang="ja-JP" alt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2" name="タイトル 1"/>
          <p:cNvSpPr>
            <a:spLocks noGrp="1"/>
          </p:cNvSpPr>
          <p:nvPr>
            <p:ph type="title" idx="0"/>
          </p:nvPr>
        </p:nvSpPr>
        <p:spPr>
          <a:xfrm>
            <a:off x="543671" y="620895"/>
            <a:ext cx="8038038" cy="864578"/>
          </a:xfrm>
          <a:solidFill>
            <a:schemeClr val="bg1"/>
          </a:solidFill>
          <a:ln>
            <a:gradFill>
              <a:gsLst>
                <a:gs pos="0">
                  <a:srgbClr val="160080"/>
                </a:gs>
                <a:gs pos="100000">
                  <a:srgbClr val="003EFF"/>
                </a:gs>
              </a:gsLst>
              <a:lin ang="5400000" scaled="1"/>
              <a:tileRect/>
            </a:gradFill>
          </a:ln>
          <a:effectLst/>
        </p:spPr>
        <p:style>
          <a:lnRef idx="2">
            <a:srgbClr val="000000"/>
          </a:lnRef>
          <a:fillRef idx="1">
            <a:srgbClr val="000000"/>
          </a:fillRef>
          <a:effectRef idx="0">
            <a:srgbClr val="000000"/>
          </a:effectRef>
          <a:fontRef idx="minor"/>
        </p:style>
        <p:txBody>
          <a:bodyPr wrap="square" anchor="ctr" anchorCtr="0">
            <a:normAutofit fontScale="90000"/>
          </a:bodyPr>
          <a:p>
            <a:r>
              <a:rPr kumimoji="1" lang="ja-JP" altLang="en-US" sz="4888">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青少年の健全育成に関する施策</a:t>
            </a:r>
            <a:endParaRPr kumimoji="1" lang="ja-JP" altLang="en-US" sz="4888">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133" name="テキスト 162"/>
          <p:cNvSpPr txBox="1"/>
          <p:nvPr/>
        </p:nvSpPr>
        <p:spPr>
          <a:xfrm>
            <a:off x="543671" y="1629000"/>
            <a:ext cx="8208000" cy="2061210"/>
          </a:xfrm>
          <a:prstGeom prst="rect">
            <a:avLst/>
          </a:prstGeom>
        </p:spPr>
        <p:txBody>
          <a:bodyPr wrap="square">
            <a:spAutoFit/>
          </a:bodyPr>
          <a:p>
            <a:pPr/>
            <a:r>
              <a:rPr lang="ja-JP" altLang="en-US" sz="3200"/>
              <a:t>県では、次代を担う子ども・若者の健やかな育成を図ること目的に、育成環境の整備や県民の意識醸成など、青少年健全育成に関する施策を推進しています。</a:t>
            </a:r>
            <a:endParaRPr lang="ja-JP" altLang="en-US" sz="3200"/>
          </a:p>
        </p:txBody>
      </p:sp>
      <p:sp>
        <p:nvSpPr>
          <p:cNvPr id="1134" name="テキスト 163"/>
          <p:cNvSpPr txBox="1"/>
          <p:nvPr/>
        </p:nvSpPr>
        <p:spPr>
          <a:xfrm>
            <a:off x="549869" y="4285289"/>
            <a:ext cx="8136920" cy="460772"/>
          </a:xfrm>
          <a:prstGeom prst="rect">
            <a:avLst/>
          </a:prstGeom>
        </p:spPr>
        <p:txBody>
          <a:bodyPr wrap="square">
            <a:spAutoFit/>
          </a:bodyPr>
          <a:p>
            <a:pPr/>
            <a:r>
              <a:rPr lang="ja-JP" altLang="en-US" sz="2400" b="1">
                <a:solidFill>
                  <a:srgbClr val="003EFF"/>
                </a:solidFill>
              </a:rPr>
              <a:t> 　　　</a:t>
            </a:r>
            <a:r>
              <a:rPr lang="ja-JP" altLang="en-US" sz="2400" b="1">
                <a:gradFill rotWithShape="1">
                  <a:gsLst>
                    <a:gs pos="0">
                      <a:srgbClr val="160080"/>
                    </a:gs>
                    <a:gs pos="100000">
                      <a:srgbClr val="003EFF"/>
                    </a:gs>
                  </a:gsLst>
                  <a:lin ang="5400000" scaled="1"/>
                  <a:tileRect/>
                </a:gradFill>
              </a:rPr>
              <a:t>１　青少年健全育成秋田県大会の開催</a:t>
            </a:r>
            <a:endParaRPr lang="ja-JP" altLang="en-US" sz="2400" b="1">
              <a:gradFill rotWithShape="1">
                <a:gsLst>
                  <a:gs pos="0">
                    <a:srgbClr val="160080"/>
                  </a:gs>
                  <a:gs pos="100000">
                    <a:srgbClr val="003EFF"/>
                  </a:gs>
                </a:gsLst>
                <a:lin ang="5400000" scaled="1"/>
                <a:tileRect/>
              </a:gradFill>
            </a:endParaRPr>
          </a:p>
        </p:txBody>
      </p:sp>
      <p:sp>
        <p:nvSpPr>
          <p:cNvPr id="1135" name="テキスト 164"/>
          <p:cNvSpPr txBox="1"/>
          <p:nvPr/>
        </p:nvSpPr>
        <p:spPr>
          <a:xfrm>
            <a:off x="613788" y="5203906"/>
            <a:ext cx="7768084" cy="460772"/>
          </a:xfrm>
          <a:prstGeom prst="rect">
            <a:avLst/>
          </a:prstGeom>
        </p:spPr>
        <p:txBody>
          <a:bodyPr wrap="square">
            <a:spAutoFit/>
          </a:bodyPr>
          <a:p>
            <a:pPr/>
            <a:r>
              <a:rPr lang="ja-JP" altLang="en-US" sz="2400" b="1">
                <a:solidFill>
                  <a:srgbClr val="0000C0"/>
                </a:solidFill>
              </a:rPr>
              <a:t>　　　</a:t>
            </a:r>
            <a:r>
              <a:rPr lang="ja-JP" altLang="en-US" sz="2400" b="1">
                <a:gradFill rotWithShape="1">
                  <a:gsLst>
                    <a:gs pos="0">
                      <a:srgbClr val="160080"/>
                    </a:gs>
                    <a:gs pos="100000">
                      <a:srgbClr val="003EFF"/>
                    </a:gs>
                  </a:gsLst>
                  <a:lin ang="5400000" scaled="1"/>
                  <a:tileRect/>
                </a:gradFill>
              </a:rPr>
              <a:t>３　青少年健全育成事業への助成</a:t>
            </a:r>
            <a:endParaRPr lang="ja-JP" altLang="en-US" sz="2400" b="1">
              <a:gradFill rotWithShape="1">
                <a:gsLst>
                  <a:gs pos="0">
                    <a:srgbClr val="160080"/>
                  </a:gs>
                  <a:gs pos="100000">
                    <a:srgbClr val="003EFF"/>
                  </a:gs>
                </a:gsLst>
                <a:lin ang="5400000" scaled="1"/>
                <a:tileRect/>
              </a:gradFill>
            </a:endParaRPr>
          </a:p>
        </p:txBody>
      </p:sp>
      <p:sp>
        <p:nvSpPr>
          <p:cNvPr id="1136" name="テキスト 165"/>
          <p:cNvSpPr txBox="1"/>
          <p:nvPr/>
        </p:nvSpPr>
        <p:spPr>
          <a:xfrm>
            <a:off x="613787" y="4743134"/>
            <a:ext cx="8078256" cy="460772"/>
          </a:xfrm>
          <a:prstGeom prst="rect">
            <a:avLst/>
          </a:prstGeom>
        </p:spPr>
        <p:txBody>
          <a:bodyPr wrap="square">
            <a:spAutoFit/>
          </a:bodyPr>
          <a:p>
            <a:pPr/>
            <a:r>
              <a:rPr lang="ja-JP" altLang="en-US" sz="2400" b="1">
                <a:solidFill>
                  <a:srgbClr val="0000C0"/>
                </a:solidFill>
              </a:rPr>
              <a:t>　　　</a:t>
            </a:r>
            <a:r>
              <a:rPr lang="ja-JP" altLang="en-US" sz="2400" b="1">
                <a:gradFill rotWithShape="1">
                  <a:gsLst>
                    <a:gs pos="0">
                      <a:srgbClr val="160080"/>
                    </a:gs>
                    <a:gs pos="100000">
                      <a:srgbClr val="003EFF"/>
                    </a:gs>
                  </a:gsLst>
                  <a:lin ang="5400000" scaled="1"/>
                  <a:tileRect/>
                </a:gradFill>
              </a:rPr>
              <a:t>２　青少年の非行・被害防止強調月間の取組</a:t>
            </a:r>
            <a:endParaRPr lang="ja-JP" altLang="en-US" sz="2400" b="1">
              <a:gradFill rotWithShape="1">
                <a:gsLst>
                  <a:gs pos="0">
                    <a:srgbClr val="160080"/>
                  </a:gs>
                  <a:gs pos="100000">
                    <a:srgbClr val="003EFF"/>
                  </a:gs>
                </a:gsLst>
                <a:lin ang="5400000" scaled="1"/>
                <a:tileRect/>
              </a:gradFill>
            </a:endParaRPr>
          </a:p>
        </p:txBody>
      </p:sp>
      <p:sp>
        <p:nvSpPr>
          <p:cNvPr id="1137" name="テキスト 32"/>
          <p:cNvSpPr txBox="1"/>
          <p:nvPr/>
        </p:nvSpPr>
        <p:spPr>
          <a:xfrm>
            <a:off x="608558" y="5711074"/>
            <a:ext cx="8078256" cy="460772"/>
          </a:xfrm>
          <a:prstGeom prst="rect">
            <a:avLst/>
          </a:prstGeom>
        </p:spPr>
        <p:txBody>
          <a:bodyPr wrap="square">
            <a:spAutoFit/>
          </a:bodyPr>
          <a:p>
            <a:pPr/>
            <a:r>
              <a:rPr lang="ja-JP" altLang="en-US" sz="2400" b="1">
                <a:solidFill>
                  <a:srgbClr val="0000C0"/>
                </a:solidFill>
              </a:rPr>
              <a:t>　　　</a:t>
            </a:r>
            <a:r>
              <a:rPr lang="ja-JP" altLang="en-US" sz="2400" b="1">
                <a:gradFill rotWithShape="1">
                  <a:gsLst>
                    <a:gs pos="0">
                      <a:srgbClr val="160080"/>
                    </a:gs>
                    <a:gs pos="100000">
                      <a:srgbClr val="003EFF"/>
                    </a:gs>
                  </a:gsLst>
                  <a:lin ang="5400000" scaled="1"/>
                  <a:tileRect/>
                </a:gradFill>
              </a:rPr>
              <a:t>４　青少年健全育成指導</a:t>
            </a:r>
            <a:endParaRPr lang="ja-JP" altLang="en-US" sz="2400" b="1">
              <a:gradFill rotWithShape="1">
                <a:gsLst>
                  <a:gs pos="0">
                    <a:srgbClr val="160080"/>
                  </a:gs>
                  <a:gs pos="100000">
                    <a:srgbClr val="003EFF"/>
                  </a:gs>
                </a:gsLst>
                <a:lin ang="5400000" scaled="1"/>
                <a:tileRect/>
              </a:gradFill>
            </a:endParaRPr>
          </a:p>
        </p:txBody>
      </p:sp>
      <p:sp>
        <p:nvSpPr>
          <p:cNvPr id="1138" name="テキスト 96"/>
          <p:cNvSpPr txBox="1"/>
          <p:nvPr/>
        </p:nvSpPr>
        <p:spPr>
          <a:xfrm>
            <a:off x="608562" y="3824517"/>
            <a:ext cx="8078256" cy="460772"/>
          </a:xfrm>
          <a:prstGeom prst="rect">
            <a:avLst/>
          </a:prstGeom>
        </p:spPr>
        <p:txBody>
          <a:bodyPr wrap="square">
            <a:spAutoFit/>
          </a:bodyPr>
          <a:p>
            <a:pPr/>
            <a:r>
              <a:rPr lang="ja-JP" altLang="en-US" sz="2400" b="1">
                <a:solidFill>
                  <a:srgbClr val="0000C0"/>
                </a:solidFill>
              </a:rPr>
              <a:t>　</a:t>
            </a:r>
            <a:r>
              <a:rPr lang="ja-JP" altLang="en-US" sz="2400" b="1">
                <a:gradFill rotWithShape="1">
                  <a:gsLst>
                    <a:gs pos="0">
                      <a:srgbClr val="160080"/>
                    </a:gs>
                    <a:gs pos="100000">
                      <a:srgbClr val="003EFF"/>
                    </a:gs>
                  </a:gsLst>
                  <a:lin ang="5400000" scaled="1"/>
                  <a:tileRect/>
                </a:gradFill>
              </a:rPr>
              <a:t>　【 主な取組 】</a:t>
            </a:r>
            <a:endParaRPr lang="ja-JP" altLang="en-US" sz="2400" b="1">
              <a:gradFill rotWithShape="1">
                <a:gsLst>
                  <a:gs pos="0">
                    <a:srgbClr val="160080"/>
                  </a:gs>
                  <a:gs pos="100000">
                    <a:srgbClr val="003EFF"/>
                  </a:gs>
                </a:gsLst>
                <a:lin ang="5400000" scaled="1"/>
                <a:tileRect/>
              </a:gradFill>
            </a:endParaRPr>
          </a:p>
        </p:txBody>
      </p:sp>
    </p:spTree>
    <p:extLst>
      <p:ext uri="{BB962C8B-B14F-4D97-AF65-F5344CB8AC3E}">
        <p14:creationId xmlns:p14="http://schemas.microsoft.com/office/powerpoint/2010/main" val="340639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44" name="四角形 17"/>
          <p:cNvSpPr>
            <a:spLocks noGrp="1"/>
          </p:cNvSpPr>
          <p:nvPr>
            <p:ph type="title" idx="0"/>
          </p:nvPr>
        </p:nvSpPr>
        <p:spPr>
          <a:xfrm>
            <a:off x="303585" y="549000"/>
            <a:ext cx="8604956" cy="685406"/>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１　青少年健全育成秋田県大会の開催</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145" name="テキスト 171"/>
          <p:cNvSpPr txBox="1"/>
          <p:nvPr/>
        </p:nvSpPr>
        <p:spPr>
          <a:xfrm>
            <a:off x="751267" y="1403371"/>
            <a:ext cx="7704000" cy="1568768"/>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【目　的】</a:t>
            </a:r>
            <a:endParaRPr lang="ja-JP" altLang="en-US" sz="2400" b="1">
              <a:gradFill rotWithShape="1">
                <a:gsLst>
                  <a:gs pos="0">
                    <a:srgbClr val="160080"/>
                  </a:gs>
                  <a:gs pos="100000">
                    <a:srgbClr val="003EFF"/>
                  </a:gs>
                </a:gsLst>
                <a:lin ang="5400000" scaled="1"/>
                <a:tileRect/>
              </a:gradFill>
            </a:endParaRPr>
          </a:p>
          <a:p>
            <a:pPr/>
            <a:r>
              <a:rPr lang="ja-JP" altLang="en-US" sz="2400"/>
              <a:t>　　</a:t>
            </a:r>
            <a:r>
              <a:rPr lang="ja-JP" altLang="en-US" sz="2400" b="1"/>
              <a:t>青少年の健全育成運動の推進を図るため、県民が</a:t>
            </a:r>
            <a:endParaRPr lang="ja-JP" altLang="en-US" sz="2400" b="1"/>
          </a:p>
          <a:p>
            <a:pPr/>
            <a:r>
              <a:rPr lang="ja-JP" altLang="en-US" sz="2400" b="1"/>
              <a:t>　</a:t>
            </a:r>
            <a:r>
              <a:rPr lang="ja-JP" altLang="en-US" sz="2400" b="1"/>
              <a:t>青少年の問題等に関心を持ち、共に考え、行動する</a:t>
            </a:r>
            <a:endParaRPr lang="ja-JP" altLang="en-US" sz="2400" b="1"/>
          </a:p>
          <a:p>
            <a:pPr/>
            <a:r>
              <a:rPr lang="ja-JP" altLang="en-US" sz="2400" b="1"/>
              <a:t>　</a:t>
            </a:r>
            <a:r>
              <a:rPr lang="ja-JP" altLang="en-US" sz="2400" b="1"/>
              <a:t>契機となるように、秋田県大会を開催しています。</a:t>
            </a:r>
            <a:endParaRPr lang="ja-JP" altLang="en-US" sz="2400" b="1"/>
          </a:p>
        </p:txBody>
      </p:sp>
      <p:sp>
        <p:nvSpPr>
          <p:cNvPr id="1146" name="テキスト 33"/>
          <p:cNvSpPr txBox="1"/>
          <p:nvPr/>
        </p:nvSpPr>
        <p:spPr>
          <a:xfrm>
            <a:off x="754064" y="4941000"/>
            <a:ext cx="7704000" cy="830104"/>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（２）　場所</a:t>
            </a:r>
            <a:endParaRPr lang="ja-JP" altLang="en-US" sz="2400" b="1">
              <a:gradFill rotWithShape="1">
                <a:gsLst>
                  <a:gs pos="0">
                    <a:srgbClr val="160080"/>
                  </a:gs>
                  <a:gs pos="100000">
                    <a:srgbClr val="003EFF"/>
                  </a:gs>
                </a:gsLst>
                <a:lin ang="5400000" scaled="1"/>
                <a:tileRect/>
              </a:gradFill>
            </a:endParaRPr>
          </a:p>
          <a:p>
            <a:pPr/>
            <a:r>
              <a:rPr lang="ja-JP" altLang="en-US" sz="2400"/>
              <a:t>　　 </a:t>
            </a:r>
            <a:r>
              <a:rPr lang="ja-JP" altLang="en-US" sz="2000" b="1"/>
              <a:t>県庁第二庁舎　大会議室</a:t>
            </a:r>
            <a:endParaRPr lang="ja-JP" altLang="en-US" sz="2400" b="1"/>
          </a:p>
        </p:txBody>
      </p:sp>
      <p:sp>
        <p:nvSpPr>
          <p:cNvPr id="1147" name="テキスト 97"/>
          <p:cNvSpPr txBox="1"/>
          <p:nvPr/>
        </p:nvSpPr>
        <p:spPr>
          <a:xfrm>
            <a:off x="751267" y="3245715"/>
            <a:ext cx="7859090" cy="460772"/>
          </a:xfrm>
          <a:prstGeom prst="rect">
            <a:avLst/>
          </a:prstGeom>
        </p:spPr>
        <p:txBody>
          <a:bodyPr wrap="square">
            <a:spAutoFit/>
          </a:bodyPr>
          <a:p>
            <a:pPr/>
            <a:r>
              <a:rPr lang="ja-JP" altLang="en-US" sz="2400" b="1">
                <a:gradFill rotWithShape="1">
                  <a:gsLst>
                    <a:gs pos="0">
                      <a:srgbClr val="160080"/>
                    </a:gs>
                    <a:gs pos="98999">
                      <a:srgbClr val="003EFF"/>
                    </a:gs>
                  </a:gsLst>
                  <a:lin ang="5400000" scaled="1"/>
                  <a:tileRect/>
                </a:gradFill>
              </a:rPr>
              <a:t>【令和４</a:t>
            </a:r>
            <a:r>
              <a:rPr lang="ja-JP" altLang="en-US" sz="2400" b="1">
                <a:gradFill rotWithShape="1">
                  <a:gsLst>
                    <a:gs pos="0">
                      <a:srgbClr val="160080"/>
                    </a:gs>
                    <a:gs pos="98999">
                      <a:srgbClr val="003EFF"/>
                    </a:gs>
                  </a:gsLst>
                  <a:lin ang="5400000" scaled="1"/>
                  <a:tileRect/>
                </a:gradFill>
              </a:rPr>
              <a:t>年度の開催実績】</a:t>
            </a:r>
            <a:endParaRPr lang="ja-JP" altLang="en-US" sz="2400" b="1">
              <a:gradFill rotWithShape="1">
                <a:gsLst>
                  <a:gs pos="0">
                    <a:srgbClr val="160080"/>
                  </a:gs>
                  <a:gs pos="98999">
                    <a:srgbClr val="003EFF"/>
                  </a:gs>
                </a:gsLst>
                <a:lin ang="5400000" scaled="1"/>
                <a:tileRect/>
              </a:gradFill>
            </a:endParaRPr>
          </a:p>
        </p:txBody>
      </p:sp>
      <p:sp>
        <p:nvSpPr>
          <p:cNvPr id="1148" name="テキスト 98"/>
          <p:cNvSpPr txBox="1"/>
          <p:nvPr/>
        </p:nvSpPr>
        <p:spPr>
          <a:xfrm>
            <a:off x="751267" y="3936873"/>
            <a:ext cx="7704000" cy="830104"/>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（１）　開催日</a:t>
            </a:r>
            <a:endParaRPr lang="ja-JP" altLang="en-US" sz="2400" b="1">
              <a:gradFill rotWithShape="1">
                <a:gsLst>
                  <a:gs pos="0">
                    <a:srgbClr val="160080"/>
                  </a:gs>
                  <a:gs pos="100000">
                    <a:srgbClr val="003EFF"/>
                  </a:gs>
                </a:gsLst>
                <a:lin ang="5400000" scaled="1"/>
                <a:tileRect/>
              </a:gradFill>
            </a:endParaRPr>
          </a:p>
          <a:p>
            <a:pPr/>
            <a:r>
              <a:rPr lang="ja-JP" altLang="en-US" sz="2400"/>
              <a:t>　　 </a:t>
            </a:r>
            <a:r>
              <a:rPr lang="ja-JP" altLang="en-US" sz="2000" b="1"/>
              <a:t>令和４年</a:t>
            </a:r>
            <a:r>
              <a:rPr lang="ja-JP" altLang="en-US" sz="2000" b="1"/>
              <a:t>１１月９日（水）</a:t>
            </a:r>
            <a:endParaRPr lang="ja-JP" altLang="en-US" sz="2400" b="1"/>
          </a:p>
        </p:txBody>
      </p:sp>
      <p:pic>
        <p:nvPicPr>
          <p:cNvPr id="1149" name="図 111"/>
          <p:cNvPicPr>
            <a:picLocks noChangeAspect="1"/>
          </p:cNvPicPr>
          <p:nvPr/>
        </p:nvPicPr>
        <p:blipFill>
          <a:blip r:embed="rId1"/>
          <a:stretch>
            <a:fillRect/>
          </a:stretch>
        </p:blipFill>
        <p:spPr>
          <a:xfrm>
            <a:off x="4429669" y="3936873"/>
            <a:ext cx="4478872" cy="24581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55" name="四角形 17"/>
          <p:cNvSpPr>
            <a:spLocks noGrp="1"/>
          </p:cNvSpPr>
          <p:nvPr>
            <p:ph type="title" idx="0"/>
          </p:nvPr>
        </p:nvSpPr>
        <p:spPr>
          <a:xfrm>
            <a:off x="303585" y="549007"/>
            <a:ext cx="8604956" cy="727023"/>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１　青少年健全育成秋田県大会の開催</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156" name="テキスト 34"/>
          <p:cNvSpPr txBox="1"/>
          <p:nvPr/>
        </p:nvSpPr>
        <p:spPr>
          <a:xfrm>
            <a:off x="753199" y="1276030"/>
            <a:ext cx="8155344" cy="1137880"/>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（３）　大会の内容</a:t>
            </a:r>
            <a:endParaRPr lang="ja-JP" altLang="en-US" sz="2000" b="1">
              <a:gradFill rotWithShape="1">
                <a:gsLst>
                  <a:gs pos="0">
                    <a:srgbClr val="160080"/>
                  </a:gs>
                  <a:gs pos="100000">
                    <a:srgbClr val="003EFF"/>
                  </a:gs>
                </a:gsLst>
                <a:lin ang="5400000" scaled="1"/>
                <a:tileRect/>
              </a:gradFill>
            </a:endParaRPr>
          </a:p>
          <a:p>
            <a:pPr/>
            <a:endParaRPr lang="ja-JP" altLang="en-US" sz="2400" b="1">
              <a:gradFill rotWithShape="1">
                <a:gsLst>
                  <a:gs pos="0">
                    <a:srgbClr val="160080"/>
                  </a:gs>
                  <a:gs pos="100000">
                    <a:srgbClr val="003EFF"/>
                  </a:gs>
                </a:gsLst>
                <a:lin ang="5400000" scaled="1"/>
                <a:tileRect/>
              </a:gradFill>
            </a:endParaRPr>
          </a:p>
          <a:p>
            <a:pPr/>
            <a:r>
              <a:rPr lang="ja-JP" altLang="en-US" sz="2000">
                <a:gradFill rotWithShape="1">
                  <a:gsLst>
                    <a:gs pos="0">
                      <a:srgbClr val="160080"/>
                    </a:gs>
                    <a:gs pos="100000">
                      <a:srgbClr val="003EFF"/>
                    </a:gs>
                  </a:gsLst>
                  <a:lin ang="5400000" scaled="1"/>
                  <a:tileRect/>
                </a:gradFill>
              </a:rPr>
              <a:t>　　</a:t>
            </a:r>
            <a:r>
              <a:rPr lang="ja-JP" altLang="en-US" sz="2000" b="1">
                <a:gradFill rotWithShape="1">
                  <a:gsLst>
                    <a:gs pos="0">
                      <a:srgbClr val="160080"/>
                    </a:gs>
                    <a:gs pos="100000">
                      <a:srgbClr val="003EFF"/>
                    </a:gs>
                  </a:gsLst>
                  <a:lin ang="5400000" scaled="1"/>
                  <a:tileRect/>
                </a:gradFill>
              </a:rPr>
              <a:t>①　</a:t>
            </a:r>
            <a:r>
              <a:rPr lang="ja-JP" altLang="en-US" sz="2000" b="1">
                <a:gradFill rotWithShape="1">
                  <a:gsLst>
                    <a:gs pos="0">
                      <a:srgbClr val="160080"/>
                    </a:gs>
                    <a:gs pos="100000">
                      <a:srgbClr val="003EFF"/>
                    </a:gs>
                  </a:gsLst>
                  <a:lin ang="5400000" scaled="1"/>
                  <a:tileRect/>
                </a:gradFill>
              </a:rPr>
              <a:t> 秋田県社会貢献青少年・青少年健全育成功労者表彰</a:t>
            </a:r>
            <a:endParaRPr lang="ja-JP" altLang="en-US" sz="2000" b="1">
              <a:ea typeface="ＭＳ Ｐゴシック"/>
            </a:endParaRPr>
          </a:p>
        </p:txBody>
      </p:sp>
      <p:pic>
        <p:nvPicPr>
          <p:cNvPr id="1157" name="図 115"/>
          <p:cNvPicPr>
            <a:picLocks noChangeAspect="1"/>
          </p:cNvPicPr>
          <p:nvPr/>
        </p:nvPicPr>
        <p:blipFill>
          <a:blip r:embed="rId1"/>
          <a:stretch>
            <a:fillRect/>
          </a:stretch>
        </p:blipFill>
        <p:spPr>
          <a:xfrm>
            <a:off x="5698140" y="4443601"/>
            <a:ext cx="3210848" cy="2141610"/>
          </a:xfrm>
          <a:prstGeom prst="rect">
            <a:avLst/>
          </a:prstGeom>
        </p:spPr>
      </p:pic>
      <p:pic>
        <p:nvPicPr>
          <p:cNvPr id="1158" name="図 130"/>
          <p:cNvPicPr>
            <a:picLocks noChangeAspect="1"/>
          </p:cNvPicPr>
          <p:nvPr/>
        </p:nvPicPr>
        <p:blipFill>
          <a:blip r:embed="rId2"/>
          <a:stretch>
            <a:fillRect/>
          </a:stretch>
        </p:blipFill>
        <p:spPr>
          <a:xfrm>
            <a:off x="3084218" y="4977543"/>
            <a:ext cx="2410325" cy="1607668"/>
          </a:xfrm>
          <a:prstGeom prst="rect">
            <a:avLst/>
          </a:prstGeom>
        </p:spPr>
      </p:pic>
      <p:pic>
        <p:nvPicPr>
          <p:cNvPr id="1159" name="図 131"/>
          <p:cNvPicPr>
            <a:picLocks noChangeAspect="1"/>
          </p:cNvPicPr>
          <p:nvPr/>
        </p:nvPicPr>
        <p:blipFill>
          <a:blip r:embed="rId3"/>
          <a:stretch>
            <a:fillRect/>
          </a:stretch>
        </p:blipFill>
        <p:spPr>
          <a:xfrm>
            <a:off x="468000" y="4977543"/>
            <a:ext cx="2412621" cy="1609200"/>
          </a:xfrm>
          <a:prstGeom prst="rect">
            <a:avLst/>
          </a:prstGeom>
        </p:spPr>
      </p:pic>
      <p:sp>
        <p:nvSpPr>
          <p:cNvPr id="1160" name="テキスト 140"/>
          <p:cNvSpPr txBox="1"/>
          <p:nvPr/>
        </p:nvSpPr>
        <p:spPr>
          <a:xfrm>
            <a:off x="753646" y="2413910"/>
            <a:ext cx="8155344" cy="2245876"/>
          </a:xfrm>
          <a:prstGeom prst="rect">
            <a:avLst/>
          </a:prstGeom>
        </p:spPr>
        <p:txBody>
          <a:bodyPr wrap="square">
            <a:spAutoFit/>
          </a:bodyPr>
          <a:p>
            <a:r>
              <a:rPr lang="ja-JP" altLang="en-US" sz="2000"/>
              <a:t>    　</a:t>
            </a:r>
            <a:r>
              <a:rPr lang="ja-JP" altLang="en-US" sz="2000">
                <a:solidFill>
                  <a:srgbClr val="160080"/>
                </a:solidFill>
              </a:rPr>
              <a:t>  </a:t>
            </a:r>
            <a:r>
              <a:rPr lang="ja-JP" altLang="en-US" sz="2000">
                <a:solidFill>
                  <a:srgbClr val="1600FF"/>
                </a:solidFill>
              </a:rPr>
              <a:t> </a:t>
            </a:r>
            <a:r>
              <a:rPr lang="ja-JP" altLang="en-US" sz="2000">
                <a:gradFill rotWithShape="1">
                  <a:gsLst>
                    <a:gs pos="0">
                      <a:srgbClr val="160080"/>
                    </a:gs>
                    <a:gs pos="100000">
                      <a:srgbClr val="003EFF"/>
                    </a:gs>
                  </a:gsLst>
                  <a:lin ang="5400000" scaled="1"/>
                  <a:tileRect/>
                </a:gradFill>
              </a:rPr>
              <a:t>・</a:t>
            </a:r>
            <a:r>
              <a:rPr lang="ja-JP" altLang="en-US" sz="2000" b="0">
                <a:gradFill rotWithShape="1">
                  <a:gsLst>
                    <a:gs pos="0">
                      <a:srgbClr val="160080"/>
                    </a:gs>
                    <a:gs pos="100000">
                      <a:srgbClr val="003EFF"/>
                    </a:gs>
                  </a:gsLst>
                  <a:lin ang="5400000" scaled="1"/>
                  <a:tileRect/>
                </a:gradFill>
              </a:rPr>
              <a:t> </a:t>
            </a:r>
            <a:r>
              <a:rPr kumimoji="1" lang="ja-JP" altLang="en-US" sz="2000" b="0">
                <a:gradFill rotWithShape="1">
                  <a:gsLst>
                    <a:gs pos="0">
                      <a:srgbClr val="160080"/>
                    </a:gs>
                    <a:gs pos="100000">
                      <a:srgbClr val="003EFF"/>
                    </a:gs>
                  </a:gsLst>
                  <a:lin ang="5400000" scaled="1"/>
                  <a:tileRect/>
                </a:gradFill>
              </a:rPr>
              <a:t>社会貢献青少年（団体の部）</a:t>
            </a:r>
            <a:endParaRPr kumimoji="1" lang="ja-JP" altLang="en-US" b="0">
              <a:gradFill rotWithShape="1">
                <a:gsLst>
                  <a:gs pos="0">
                    <a:srgbClr val="160080"/>
                  </a:gs>
                  <a:gs pos="100000">
                    <a:srgbClr val="003EFF"/>
                  </a:gs>
                </a:gsLst>
                <a:lin ang="5400000" scaled="1"/>
                <a:tileRect/>
              </a:gradFill>
            </a:endParaRPr>
          </a:p>
          <a:p>
            <a:r>
              <a:rPr kumimoji="1" lang="ja-JP" altLang="en-US" sz="2000"/>
              <a:t>　　　　      　</a:t>
            </a:r>
            <a:r>
              <a:rPr kumimoji="1" lang="ja-JP" altLang="en-US" sz="2000" b="1"/>
              <a:t>能代市立能代東中学校ＪＲＣ委員会、</a:t>
            </a:r>
            <a:r>
              <a:rPr kumimoji="1" lang="ja-JP" altLang="en-US" sz="2000" b="1"/>
              <a:t>三種町立八竜中学校</a:t>
            </a:r>
            <a:endParaRPr kumimoji="1" lang="ja-JP" altLang="en-US" sz="2000" b="1"/>
          </a:p>
          <a:p>
            <a:r>
              <a:rPr kumimoji="1" lang="ja-JP" altLang="en-US" sz="2000"/>
              <a:t>　　 </a:t>
            </a:r>
            <a:r>
              <a:rPr kumimoji="1" lang="ja-JP" altLang="en-US" sz="2000">
                <a:gradFill rotWithShape="1">
                  <a:gsLst>
                    <a:gs pos="0">
                      <a:srgbClr val="160080"/>
                    </a:gs>
                    <a:gs pos="100000">
                      <a:srgbClr val="003EFF"/>
                    </a:gs>
                  </a:gsLst>
                  <a:lin ang="5400000" scaled="1"/>
                  <a:tileRect/>
                </a:gradFill>
              </a:rPr>
              <a:t>　・</a:t>
            </a:r>
            <a:r>
              <a:rPr kumimoji="1" lang="ja-JP" altLang="en-US" sz="2000" b="0">
                <a:gradFill rotWithShape="1">
                  <a:gsLst>
                    <a:gs pos="0">
                      <a:srgbClr val="160080"/>
                    </a:gs>
                    <a:gs pos="100000">
                      <a:srgbClr val="003EFF"/>
                    </a:gs>
                  </a:gsLst>
                  <a:lin ang="5400000" scaled="1"/>
                  <a:tileRect/>
                </a:gradFill>
              </a:rPr>
              <a:t> 青少年健全育成功労者（個人の部）</a:t>
            </a:r>
            <a:r>
              <a:rPr kumimoji="1" lang="ja-JP" altLang="en-US" sz="2000" b="1">
                <a:gradFill rotWithShape="1">
                  <a:gsLst>
                    <a:gs pos="0">
                      <a:srgbClr val="003EFF"/>
                    </a:gs>
                    <a:gs pos="100000">
                      <a:srgbClr val="160080"/>
                    </a:gs>
                  </a:gsLst>
                  <a:lin ang="5400000" scaled="1"/>
                  <a:tileRect/>
                </a:gradFill>
              </a:rPr>
              <a:t>　</a:t>
            </a:r>
            <a:endParaRPr kumimoji="1" lang="ja-JP" altLang="en-US" b="1">
              <a:gradFill rotWithShape="1">
                <a:gsLst>
                  <a:gs pos="0">
                    <a:srgbClr val="003EFF"/>
                  </a:gs>
                  <a:gs pos="100000">
                    <a:srgbClr val="160080"/>
                  </a:gs>
                </a:gsLst>
                <a:lin ang="5400000" scaled="1"/>
                <a:tileRect/>
              </a:gradFill>
            </a:endParaRPr>
          </a:p>
          <a:p>
            <a:r>
              <a:rPr kumimoji="1" lang="ja-JP" altLang="en-US" sz="2000"/>
              <a:t>　　　　　　　</a:t>
            </a:r>
            <a:r>
              <a:rPr kumimoji="1" lang="ja-JP" altLang="en-US" sz="2000" b="1"/>
              <a:t>岩谷文子</a:t>
            </a:r>
            <a:r>
              <a:rPr kumimoji="1" lang="ja-JP" altLang="en-US" sz="2000" b="1"/>
              <a:t>  様、</a:t>
            </a:r>
            <a:r>
              <a:rPr kumimoji="1" lang="ja-JP" altLang="en-US" sz="2000" b="1"/>
              <a:t>伊藤　誠</a:t>
            </a:r>
            <a:r>
              <a:rPr kumimoji="1" lang="ja-JP" altLang="en-US" sz="2000" b="1"/>
              <a:t>　様、</a:t>
            </a:r>
            <a:r>
              <a:rPr kumimoji="1" lang="ja-JP" altLang="en-US" sz="2000" b="1"/>
              <a:t>伊藤俊雄</a:t>
            </a:r>
            <a:r>
              <a:rPr kumimoji="1" lang="ja-JP" altLang="en-US" sz="2000" b="1"/>
              <a:t>　様、</a:t>
            </a:r>
            <a:r>
              <a:rPr kumimoji="1" lang="ja-JP" altLang="en-US" sz="2000" b="1"/>
              <a:t>杉原庄閲　様</a:t>
            </a:r>
            <a:endParaRPr kumimoji="1" lang="ja-JP" altLang="en-US" sz="2000" b="1"/>
          </a:p>
          <a:p>
            <a:r>
              <a:rPr kumimoji="1" lang="ja-JP" altLang="en-US" sz="2000"/>
              <a:t>　　 　</a:t>
            </a:r>
            <a:r>
              <a:rPr kumimoji="1" lang="ja-JP" altLang="en-US" sz="2000">
                <a:gradFill rotWithShape="1">
                  <a:gsLst>
                    <a:gs pos="0">
                      <a:srgbClr val="160080"/>
                    </a:gs>
                    <a:gs pos="98000">
                      <a:srgbClr val="003EFF"/>
                    </a:gs>
                  </a:gsLst>
                  <a:lin ang="5400000" scaled="1"/>
                  <a:tileRect/>
                </a:gradFill>
              </a:rPr>
              <a:t>・</a:t>
            </a:r>
            <a:r>
              <a:rPr kumimoji="1" lang="ja-JP" altLang="en-US" sz="2000" b="0">
                <a:gradFill rotWithShape="1">
                  <a:gsLst>
                    <a:gs pos="0">
                      <a:srgbClr val="160080"/>
                    </a:gs>
                    <a:gs pos="98000">
                      <a:srgbClr val="003EFF"/>
                    </a:gs>
                  </a:gsLst>
                  <a:lin ang="5400000" scaled="1"/>
                  <a:tileRect/>
                </a:gradFill>
              </a:rPr>
              <a:t>  青少年健全育成功労者（団体の部）</a:t>
            </a:r>
            <a:endParaRPr kumimoji="1" lang="ja-JP" altLang="en-US" b="0">
              <a:gradFill rotWithShape="1">
                <a:gsLst>
                  <a:gs pos="0">
                    <a:srgbClr val="160080"/>
                  </a:gs>
                  <a:gs pos="98000">
                    <a:srgbClr val="003EFF"/>
                  </a:gs>
                </a:gsLst>
                <a:lin ang="5400000" scaled="1"/>
                <a:tileRect/>
              </a:gradFill>
            </a:endParaRPr>
          </a:p>
          <a:p>
            <a:r>
              <a:rPr kumimoji="1" lang="ja-JP" altLang="en-US" sz="2000"/>
              <a:t>　　　　　　　</a:t>
            </a:r>
            <a:r>
              <a:rPr kumimoji="1" lang="ja-JP" altLang="en-US" sz="2000" b="1"/>
              <a:t>能代市南地区民生児童委員協議会</a:t>
            </a:r>
            <a:endParaRPr kumimoji="1" lang="ja-JP" altLang="en-US" b="1"/>
          </a:p>
          <a:p>
            <a:r>
              <a:rPr kumimoji="1" lang="ja-JP" altLang="en-US" sz="2000" b="1"/>
              <a:t>　</a:t>
            </a:r>
            <a:r>
              <a:rPr kumimoji="1" lang="ja-JP" altLang="en-US" sz="2000" b="1"/>
              <a:t>　</a:t>
            </a:r>
            <a:r>
              <a:rPr kumimoji="1" lang="ja-JP" altLang="en-US" sz="2000" b="1"/>
              <a:t>　</a:t>
            </a:r>
            <a:r>
              <a:rPr kumimoji="1" lang="ja-JP" altLang="en-US" sz="2000" b="1"/>
              <a:t>　　</a:t>
            </a:r>
            <a:r>
              <a:rPr kumimoji="1" lang="ja-JP" altLang="en-US" sz="2000" b="1"/>
              <a:t>　　</a:t>
            </a:r>
            <a:r>
              <a:rPr kumimoji="1" lang="ja-JP" altLang="en-US" sz="2000" b="1"/>
              <a:t>湯沢地区少年保護育成委員会</a:t>
            </a:r>
            <a:endParaRPr lang="ja-JP" altLang="en-US" sz="2000" b="1">
              <a:ea typeface="ＭＳ Ｐゴシック"/>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66" name="四角形 17"/>
          <p:cNvSpPr>
            <a:spLocks noGrp="1"/>
          </p:cNvSpPr>
          <p:nvPr>
            <p:ph type="title" idx="0"/>
          </p:nvPr>
        </p:nvSpPr>
        <p:spPr>
          <a:xfrm>
            <a:off x="303585" y="549007"/>
            <a:ext cx="8604956" cy="727023"/>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１　青少年健全育成秋田県大会の開催</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167" name="テキスト 34"/>
          <p:cNvSpPr txBox="1"/>
          <p:nvPr/>
        </p:nvSpPr>
        <p:spPr>
          <a:xfrm>
            <a:off x="753199" y="1276030"/>
            <a:ext cx="8155344" cy="3846314"/>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（３）　大会の内容</a:t>
            </a:r>
            <a:endParaRPr lang="ja-JP" altLang="en-US" sz="2000" b="1">
              <a:gradFill rotWithShape="1">
                <a:gsLst>
                  <a:gs pos="0">
                    <a:srgbClr val="160080"/>
                  </a:gs>
                  <a:gs pos="100000">
                    <a:srgbClr val="003EFF"/>
                  </a:gs>
                </a:gsLst>
                <a:lin ang="5400000" scaled="1"/>
                <a:tileRect/>
              </a:gradFill>
            </a:endParaRPr>
          </a:p>
          <a:p>
            <a:pPr/>
            <a:endParaRPr kumimoji="1" lang="ja-JP" altLang="en-US" sz="2000" b="1"/>
          </a:p>
          <a:p>
            <a:pPr/>
            <a:r>
              <a:rPr lang="ja-JP" altLang="en-US" sz="2000">
                <a:ea typeface="ＭＳ Ｐゴシック"/>
              </a:rPr>
              <a:t>　　</a:t>
            </a:r>
            <a:r>
              <a:rPr lang="ja-JP" altLang="en-US" sz="2000" b="1">
                <a:gradFill rotWithShape="1">
                  <a:gsLst>
                    <a:gs pos="0">
                      <a:srgbClr val="160080"/>
                    </a:gs>
                    <a:gs pos="100000">
                      <a:srgbClr val="003EFF"/>
                    </a:gs>
                  </a:gsLst>
                  <a:lin ang="5400000" scaled="1"/>
                  <a:tileRect/>
                </a:gradFill>
                <a:ea typeface="ＭＳ Ｐゴシック"/>
              </a:rPr>
              <a:t>②</a:t>
            </a:r>
            <a:r>
              <a:rPr lang="ja-JP" altLang="en-US" sz="2000" b="1">
                <a:gradFill rotWithShape="1">
                  <a:gsLst>
                    <a:gs pos="0">
                      <a:srgbClr val="160080"/>
                    </a:gs>
                    <a:gs pos="100000">
                      <a:srgbClr val="003EFF"/>
                    </a:gs>
                  </a:gsLst>
                  <a:lin ang="5400000" scaled="1"/>
                  <a:tileRect/>
                </a:gradFill>
                <a:ea typeface="ＭＳ Ｐゴシック"/>
              </a:rPr>
              <a:t>　講話</a:t>
            </a:r>
            <a:r>
              <a:rPr lang="ja-JP" altLang="en-US" sz="2000" b="1">
                <a:gradFill rotWithShape="1">
                  <a:gsLst>
                    <a:gs pos="0">
                      <a:srgbClr val="160080"/>
                    </a:gs>
                    <a:gs pos="100000">
                      <a:srgbClr val="003EFF"/>
                    </a:gs>
                  </a:gsLst>
                  <a:lin ang="5400000" scaled="1"/>
                  <a:tileRect/>
                </a:gradFill>
                <a:ea typeface="ＭＳ Ｐゴシック"/>
              </a:rPr>
              <a:t>（講師：</a:t>
            </a:r>
            <a:r>
              <a:rPr lang="ja-JP" altLang="en-US" sz="2000" b="1">
                <a:gradFill rotWithShape="1">
                  <a:gsLst>
                    <a:gs pos="0">
                      <a:srgbClr val="160080"/>
                    </a:gs>
                    <a:gs pos="100000">
                      <a:srgbClr val="003EFF"/>
                    </a:gs>
                  </a:gsLst>
                  <a:lin ang="5400000" scaled="1"/>
                  <a:tileRect/>
                </a:gradFill>
                <a:ea typeface="ＭＳ Ｐゴシック"/>
              </a:rPr>
              <a:t>秋田県中央児童相談所　佐々木恵美子様</a:t>
            </a:r>
            <a:r>
              <a:rPr lang="ja-JP" altLang="en-US" sz="2000" b="1">
                <a:gradFill rotWithShape="1">
                  <a:gsLst>
                    <a:gs pos="0">
                      <a:srgbClr val="160080"/>
                    </a:gs>
                    <a:gs pos="100000">
                      <a:srgbClr val="003EFF"/>
                    </a:gs>
                  </a:gsLst>
                  <a:lin ang="5400000" scaled="1"/>
                  <a:tileRect/>
                </a:gradFill>
                <a:ea typeface="ＭＳ Ｐゴシック"/>
              </a:rPr>
              <a:t>）</a:t>
            </a:r>
            <a:endParaRPr lang="ja-JP" altLang="en-US" sz="2000" b="1">
              <a:gradFill rotWithShape="1">
                <a:gsLst>
                  <a:gs pos="0">
                    <a:srgbClr val="160080"/>
                  </a:gs>
                  <a:gs pos="100000">
                    <a:srgbClr val="003EFF"/>
                  </a:gs>
                </a:gsLst>
                <a:lin ang="5400000" scaled="1"/>
                <a:tileRect/>
              </a:gradFill>
              <a:ea typeface="ＭＳ Ｐゴシック"/>
            </a:endParaRPr>
          </a:p>
          <a:p>
            <a:pPr/>
            <a:r>
              <a:rPr lang="ja-JP" altLang="en-US" sz="2000">
                <a:ea typeface="ＭＳ Ｐゴシック"/>
              </a:rPr>
              <a:t>　</a:t>
            </a:r>
            <a:r>
              <a:rPr lang="ja-JP" altLang="en-US" sz="2000">
                <a:ea typeface="ＭＳ Ｐゴシック"/>
              </a:rPr>
              <a:t>　</a:t>
            </a:r>
            <a:r>
              <a:rPr lang="ja-JP" altLang="en-US" sz="2000">
                <a:ea typeface="ＭＳ Ｐゴシック"/>
              </a:rPr>
              <a:t>　　</a:t>
            </a:r>
            <a:r>
              <a:rPr lang="ja-JP" altLang="en-US" sz="2000" b="1">
                <a:ea typeface="ＭＳ Ｐゴシック"/>
              </a:rPr>
              <a:t>     </a:t>
            </a:r>
            <a:r>
              <a:rPr lang="ja-JP" altLang="en-US" sz="2000" b="1">
                <a:ea typeface="ＭＳ Ｐゴシック"/>
              </a:rPr>
              <a:t>「</a:t>
            </a:r>
            <a:r>
              <a:rPr lang="ja-JP" altLang="en-US" sz="2000" b="1">
                <a:ea typeface="ＭＳ Ｐゴシック"/>
              </a:rPr>
              <a:t>児童虐待とその影響について</a:t>
            </a:r>
            <a:r>
              <a:rPr lang="ja-JP" altLang="en-US" sz="2000" b="1">
                <a:ea typeface="ＭＳ Ｐゴシック"/>
              </a:rPr>
              <a:t>」</a:t>
            </a:r>
            <a:endParaRPr lang="ja-JP" altLang="en-US" sz="2000" b="1">
              <a:ea typeface="ＭＳ Ｐゴシック"/>
            </a:endParaRPr>
          </a:p>
          <a:p>
            <a:pPr/>
            <a:endParaRPr lang="ja-JP" altLang="en-US" sz="2000" b="1">
              <a:ea typeface="ＭＳ Ｐゴシック"/>
            </a:endParaRPr>
          </a:p>
          <a:p>
            <a:pPr/>
            <a:endParaRPr lang="ja-JP" altLang="en-US" sz="2000" b="1">
              <a:ea typeface="ＭＳ Ｐゴシック"/>
            </a:endParaRPr>
          </a:p>
          <a:p>
            <a:pPr/>
            <a:endParaRPr lang="ja-JP" altLang="en-US" sz="2000" b="1">
              <a:ea typeface="ＭＳ Ｐゴシック"/>
            </a:endParaRPr>
          </a:p>
          <a:p>
            <a:pPr/>
            <a:endParaRPr lang="ja-JP" altLang="en-US" sz="2000" b="1">
              <a:ea typeface="ＭＳ Ｐゴシック"/>
            </a:endParaRPr>
          </a:p>
          <a:p>
            <a:pPr/>
            <a:endParaRPr lang="ja-JP" altLang="en-US" sz="2000" b="1">
              <a:ea typeface="ＭＳ Ｐゴシック"/>
            </a:endParaRPr>
          </a:p>
          <a:p>
            <a:pPr/>
            <a:endParaRPr lang="ja-JP" altLang="en-US" sz="2000" b="1">
              <a:ea typeface="ＭＳ Ｐゴシック"/>
            </a:endParaRPr>
          </a:p>
          <a:p>
            <a:pPr/>
            <a:endParaRPr lang="ja-JP" altLang="en-US" sz="2000" b="1">
              <a:ea typeface="ＭＳ Ｐゴシック"/>
            </a:endParaRPr>
          </a:p>
          <a:p>
            <a:pPr/>
            <a:r>
              <a:rPr lang="ja-JP" altLang="en-US" sz="2000">
                <a:ea typeface="ＭＳ Ｐゴシック"/>
              </a:rPr>
              <a:t> 　  </a:t>
            </a:r>
            <a:endParaRPr lang="ja-JP" altLang="en-US" sz="2000" b="1">
              <a:ea typeface="ＭＳ Ｐゴシック"/>
            </a:endParaRPr>
          </a:p>
        </p:txBody>
      </p:sp>
      <p:pic>
        <p:nvPicPr>
          <p:cNvPr id="1168" name="図 116"/>
          <p:cNvPicPr>
            <a:picLocks noChangeAspect="1"/>
          </p:cNvPicPr>
          <p:nvPr/>
        </p:nvPicPr>
        <p:blipFill>
          <a:blip r:embed="rId1"/>
          <a:stretch>
            <a:fillRect/>
          </a:stretch>
        </p:blipFill>
        <p:spPr>
          <a:xfrm>
            <a:off x="1541393" y="2992719"/>
            <a:ext cx="4106525" cy="2739020"/>
          </a:xfrm>
          <a:prstGeom prst="rect">
            <a:avLst/>
          </a:prstGeom>
        </p:spPr>
      </p:pic>
      <p:pic>
        <p:nvPicPr>
          <p:cNvPr id="1169" name="図 121"/>
          <p:cNvPicPr>
            <a:picLocks noChangeAspect="1"/>
          </p:cNvPicPr>
          <p:nvPr/>
        </p:nvPicPr>
        <p:blipFill>
          <a:blip r:embed="rId2"/>
          <a:stretch>
            <a:fillRect/>
          </a:stretch>
        </p:blipFill>
        <p:spPr>
          <a:xfrm>
            <a:off x="4934127" y="3983616"/>
            <a:ext cx="3742837" cy="24964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75" name="四角形 17"/>
          <p:cNvSpPr>
            <a:spLocks noGrp="1"/>
          </p:cNvSpPr>
          <p:nvPr>
            <p:ph type="title" idx="0"/>
          </p:nvPr>
        </p:nvSpPr>
        <p:spPr>
          <a:xfrm>
            <a:off x="303585" y="549007"/>
            <a:ext cx="8604956" cy="727023"/>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１　青少年健全育成秋田県大会の開催</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176" name="テキスト 34"/>
          <p:cNvSpPr txBox="1"/>
          <p:nvPr/>
        </p:nvSpPr>
        <p:spPr>
          <a:xfrm>
            <a:off x="753199" y="1276030"/>
            <a:ext cx="8155344" cy="1999655"/>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（３）　大会の内容</a:t>
            </a:r>
            <a:endParaRPr lang="ja-JP" altLang="en-US" sz="2000" b="1">
              <a:gradFill rotWithShape="1">
                <a:gsLst>
                  <a:gs pos="0">
                    <a:srgbClr val="160080"/>
                  </a:gs>
                  <a:gs pos="100000">
                    <a:srgbClr val="003EFF"/>
                  </a:gs>
                </a:gsLst>
                <a:lin ang="5400000" scaled="1"/>
                <a:tileRect/>
              </a:gradFill>
            </a:endParaRPr>
          </a:p>
          <a:p>
            <a:pPr/>
            <a:endParaRPr kumimoji="1" lang="ja-JP" altLang="en-US" sz="2000" b="1"/>
          </a:p>
          <a:p>
            <a:pPr/>
            <a:r>
              <a:rPr lang="ja-JP" altLang="en-US" sz="2000">
                <a:ea typeface="ＭＳ Ｐゴシック"/>
              </a:rPr>
              <a:t> 　  </a:t>
            </a:r>
            <a:r>
              <a:rPr lang="ja-JP" altLang="en-US" sz="2000" b="1">
                <a:gradFill rotWithShape="1">
                  <a:gsLst>
                    <a:gs pos="0">
                      <a:srgbClr val="160080"/>
                    </a:gs>
                    <a:gs pos="100000">
                      <a:srgbClr val="003EFF"/>
                    </a:gs>
                  </a:gsLst>
                  <a:lin ang="5400000" scaled="1"/>
                  <a:tileRect/>
                </a:gradFill>
                <a:ea typeface="ＭＳ Ｐゴシック"/>
              </a:rPr>
              <a:t>③　</a:t>
            </a:r>
            <a:r>
              <a:rPr lang="ja-JP" altLang="en-US" sz="2000" b="1">
                <a:gradFill rotWithShape="1">
                  <a:gsLst>
                    <a:gs pos="0">
                      <a:srgbClr val="160080"/>
                    </a:gs>
                    <a:gs pos="100000">
                      <a:srgbClr val="003EFF"/>
                    </a:gs>
                  </a:gsLst>
                  <a:lin ang="5400000" scaled="1"/>
                  <a:tileRect/>
                </a:gradFill>
                <a:ea typeface="ＭＳ Ｐゴシック"/>
              </a:rPr>
              <a:t>青少年の</a:t>
            </a:r>
            <a:r>
              <a:rPr lang="ja-JP" altLang="en-US" sz="2000" b="1">
                <a:gradFill rotWithShape="1">
                  <a:gsLst>
                    <a:gs pos="0">
                      <a:srgbClr val="160080"/>
                    </a:gs>
                    <a:gs pos="100000">
                      <a:srgbClr val="003EFF"/>
                    </a:gs>
                  </a:gsLst>
                  <a:lin ang="5400000" scaled="1"/>
                  <a:tileRect/>
                </a:gradFill>
                <a:ea typeface="ＭＳ Ｐゴシック"/>
              </a:rPr>
              <a:t>声</a:t>
            </a:r>
            <a:endParaRPr lang="ja-JP" altLang="en-US" sz="2000" b="1">
              <a:gradFill rotWithShape="1">
                <a:gsLst>
                  <a:gs pos="0">
                    <a:srgbClr val="160080"/>
                  </a:gs>
                  <a:gs pos="100000">
                    <a:srgbClr val="003EFF"/>
                  </a:gs>
                </a:gsLst>
                <a:lin ang="5400000" scaled="1"/>
                <a:tileRect/>
              </a:gradFill>
              <a:ea typeface="ＭＳ Ｐゴシック"/>
            </a:endParaRPr>
          </a:p>
          <a:p>
            <a:pPr/>
            <a:r>
              <a:rPr lang="ja-JP" altLang="en-US" sz="2000">
                <a:ea typeface="ＭＳ Ｐゴシック"/>
              </a:rPr>
              <a:t>　</a:t>
            </a:r>
            <a:r>
              <a:rPr lang="ja-JP" altLang="en-US" sz="2000">
                <a:ea typeface="ＭＳ Ｐゴシック"/>
              </a:rPr>
              <a:t>　</a:t>
            </a:r>
            <a:r>
              <a:rPr lang="ja-JP" altLang="en-US" sz="2000">
                <a:ea typeface="ＭＳ Ｐゴシック"/>
              </a:rPr>
              <a:t>　　    　</a:t>
            </a:r>
            <a:r>
              <a:rPr lang="ja-JP" altLang="en-US" sz="2000" b="1">
                <a:ea typeface="ＭＳ Ｐゴシック"/>
              </a:rPr>
              <a:t>仙北市立神代中学校３年　高田菜花</a:t>
            </a:r>
            <a:r>
              <a:rPr lang="ja-JP" altLang="en-US" sz="2000" b="1">
                <a:ea typeface="ＭＳ Ｐゴシック"/>
              </a:rPr>
              <a:t>さん</a:t>
            </a:r>
            <a:endParaRPr lang="ja-JP" altLang="en-US" sz="2000" b="1">
              <a:ea typeface="ＭＳ Ｐゴシック"/>
            </a:endParaRPr>
          </a:p>
          <a:p>
            <a:pPr/>
            <a:r>
              <a:rPr lang="ja-JP" altLang="en-US" sz="2000">
                <a:ea typeface="ＭＳ Ｐゴシック"/>
              </a:rPr>
              <a:t>　</a:t>
            </a:r>
            <a:r>
              <a:rPr lang="ja-JP" altLang="en-US" sz="2000">
                <a:ea typeface="ＭＳ Ｐゴシック"/>
              </a:rPr>
              <a:t>　</a:t>
            </a:r>
            <a:r>
              <a:rPr lang="ja-JP" altLang="en-US" sz="2000">
                <a:ea typeface="ＭＳ Ｐゴシック"/>
              </a:rPr>
              <a:t>　</a:t>
            </a:r>
            <a:r>
              <a:rPr lang="ja-JP" altLang="en-US" sz="2000">
                <a:ea typeface="ＭＳ Ｐゴシック"/>
              </a:rPr>
              <a:t>　　</a:t>
            </a:r>
            <a:r>
              <a:rPr lang="ja-JP" altLang="en-US" sz="2000" b="1">
                <a:ea typeface="ＭＳ Ｐゴシック"/>
              </a:rPr>
              <a:t>　　</a:t>
            </a:r>
            <a:r>
              <a:rPr lang="ja-JP" altLang="en-US" sz="2000" b="1">
                <a:ea typeface="ＭＳ Ｐゴシック"/>
              </a:rPr>
              <a:t>「風も月も、人も同じ」</a:t>
            </a:r>
            <a:endParaRPr lang="ja-JP" altLang="en-US" sz="2000" b="1">
              <a:ea typeface="ＭＳ Ｐゴシック"/>
            </a:endParaRPr>
          </a:p>
          <a:p>
            <a:pPr/>
            <a:r>
              <a:rPr lang="ja-JP" altLang="en-US" sz="2000">
                <a:ea typeface="ＭＳ Ｐゴシック"/>
              </a:rPr>
              <a:t>      </a:t>
            </a:r>
            <a:endParaRPr lang="ja-JP" altLang="en-US" sz="2000" b="1">
              <a:ea typeface="ＭＳ Ｐゴシック"/>
            </a:endParaRPr>
          </a:p>
        </p:txBody>
      </p:sp>
      <p:pic>
        <p:nvPicPr>
          <p:cNvPr id="1177" name="図 125"/>
          <p:cNvPicPr>
            <a:picLocks noChangeAspect="1"/>
          </p:cNvPicPr>
          <p:nvPr/>
        </p:nvPicPr>
        <p:blipFill>
          <a:blip r:embed="rId1"/>
          <a:stretch>
            <a:fillRect/>
          </a:stretch>
        </p:blipFill>
        <p:spPr>
          <a:xfrm>
            <a:off x="4282980" y="3610962"/>
            <a:ext cx="4431898" cy="2956041"/>
          </a:xfrm>
          <a:prstGeom prst="rect">
            <a:avLst/>
          </a:prstGeom>
        </p:spPr>
      </p:pic>
      <p:pic>
        <p:nvPicPr>
          <p:cNvPr id="1178" name="図 126"/>
          <p:cNvPicPr>
            <a:picLocks noChangeAspect="1"/>
          </p:cNvPicPr>
          <p:nvPr/>
        </p:nvPicPr>
        <p:blipFill>
          <a:blip r:embed="rId2"/>
          <a:stretch>
            <a:fillRect/>
          </a:stretch>
        </p:blipFill>
        <p:spPr>
          <a:xfrm>
            <a:off x="770183" y="3069000"/>
            <a:ext cx="4632158" cy="30896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84" name="四角形 17"/>
          <p:cNvSpPr>
            <a:spLocks noGrp="1"/>
          </p:cNvSpPr>
          <p:nvPr>
            <p:ph type="title" idx="0"/>
          </p:nvPr>
        </p:nvSpPr>
        <p:spPr>
          <a:xfrm>
            <a:off x="303585" y="549007"/>
            <a:ext cx="8604956" cy="727023"/>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１　青少年健全育成秋田県大会の開催</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185" name="テキスト 34"/>
          <p:cNvSpPr txBox="1"/>
          <p:nvPr/>
        </p:nvSpPr>
        <p:spPr>
          <a:xfrm>
            <a:off x="753199" y="1276030"/>
            <a:ext cx="8155344" cy="1691878"/>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（３）　大会の内容</a:t>
            </a:r>
            <a:endParaRPr lang="ja-JP" altLang="en-US" sz="2000" b="1">
              <a:gradFill rotWithShape="1">
                <a:gsLst>
                  <a:gs pos="0">
                    <a:srgbClr val="160080"/>
                  </a:gs>
                  <a:gs pos="100000">
                    <a:srgbClr val="003EFF"/>
                  </a:gs>
                </a:gsLst>
                <a:lin ang="5400000" scaled="1"/>
                <a:tileRect/>
              </a:gradFill>
            </a:endParaRPr>
          </a:p>
          <a:p>
            <a:pPr/>
            <a:endParaRPr kumimoji="1" lang="ja-JP" altLang="en-US" sz="2000" b="1"/>
          </a:p>
          <a:p>
            <a:pPr/>
            <a:r>
              <a:rPr lang="ja-JP" altLang="en-US" sz="2000">
                <a:ea typeface="ＭＳ Ｐゴシック"/>
              </a:rPr>
              <a:t>      </a:t>
            </a:r>
            <a:r>
              <a:rPr lang="ja-JP" altLang="en-US" sz="2000" b="1">
                <a:gradFill rotWithShape="1">
                  <a:gsLst>
                    <a:gs pos="0">
                      <a:srgbClr val="160080"/>
                    </a:gs>
                    <a:gs pos="100000">
                      <a:srgbClr val="003EFF"/>
                    </a:gs>
                  </a:gsLst>
                  <a:lin ang="5400000" scaled="1"/>
                  <a:tileRect/>
                </a:gradFill>
                <a:ea typeface="ＭＳ Ｐゴシック"/>
              </a:rPr>
              <a:t>④   </a:t>
            </a:r>
            <a:r>
              <a:rPr lang="ja-JP" altLang="en-US" sz="2000" b="1">
                <a:gradFill rotWithShape="1">
                  <a:gsLst>
                    <a:gs pos="0">
                      <a:srgbClr val="160080"/>
                    </a:gs>
                    <a:gs pos="100000">
                      <a:srgbClr val="003EFF"/>
                    </a:gs>
                  </a:gsLst>
                  <a:lin ang="5400000" scaled="1"/>
                  <a:tileRect/>
                </a:gradFill>
                <a:ea typeface="ＭＳ Ｐゴシック"/>
              </a:rPr>
              <a:t>子ども伝承芸能発表</a:t>
            </a:r>
            <a:endParaRPr lang="ja-JP" altLang="en-US" sz="2000" b="1">
              <a:gradFill rotWithShape="1">
                <a:gsLst>
                  <a:gs pos="0">
                    <a:srgbClr val="160080"/>
                  </a:gs>
                  <a:gs pos="100000">
                    <a:srgbClr val="003EFF"/>
                  </a:gs>
                </a:gsLst>
                <a:lin ang="5400000" scaled="1"/>
                <a:tileRect/>
              </a:gradFill>
              <a:ea typeface="ＭＳ Ｐゴシック"/>
            </a:endParaRPr>
          </a:p>
          <a:p>
            <a:pPr/>
            <a:r>
              <a:rPr lang="ja-JP" altLang="en-US" sz="2000">
                <a:ea typeface="ＭＳ Ｐゴシック"/>
              </a:rPr>
              <a:t>　</a:t>
            </a:r>
            <a:r>
              <a:rPr lang="ja-JP" altLang="en-US" sz="2000">
                <a:ea typeface="ＭＳ Ｐゴシック"/>
              </a:rPr>
              <a:t>　　　 </a:t>
            </a:r>
            <a:r>
              <a:rPr lang="ja-JP" altLang="en-US" sz="2000" b="1">
                <a:ea typeface="ＭＳ Ｐゴシック"/>
              </a:rPr>
              <a:t>  　</a:t>
            </a:r>
            <a:r>
              <a:rPr lang="ja-JP" altLang="en-US" sz="2000" b="1">
                <a:ea typeface="ＭＳ Ｐゴシック"/>
              </a:rPr>
              <a:t>仙北市立白岩小学校児童３名、白岩若者会７名</a:t>
            </a:r>
            <a:endParaRPr lang="ja-JP" altLang="en-US" sz="2000" b="1">
              <a:ea typeface="ＭＳ Ｐゴシック"/>
            </a:endParaRPr>
          </a:p>
          <a:p>
            <a:pPr/>
            <a:r>
              <a:rPr lang="ja-JP" altLang="en-US" sz="2000">
                <a:ea typeface="ＭＳ Ｐゴシック"/>
              </a:rPr>
              <a:t>　</a:t>
            </a:r>
            <a:r>
              <a:rPr lang="ja-JP" altLang="en-US" sz="2000">
                <a:ea typeface="ＭＳ Ｐゴシック"/>
              </a:rPr>
              <a:t>　</a:t>
            </a:r>
            <a:r>
              <a:rPr lang="ja-JP" altLang="en-US" sz="2000">
                <a:ea typeface="ＭＳ Ｐゴシック"/>
              </a:rPr>
              <a:t>　　　</a:t>
            </a:r>
            <a:r>
              <a:rPr lang="ja-JP" altLang="en-US" sz="2000" b="1">
                <a:ea typeface="ＭＳ Ｐゴシック"/>
              </a:rPr>
              <a:t>　　</a:t>
            </a:r>
            <a:r>
              <a:rPr lang="ja-JP" altLang="en-US" sz="2000" b="1">
                <a:ea typeface="ＭＳ Ｐゴシック"/>
              </a:rPr>
              <a:t>「白岩ささら」</a:t>
            </a:r>
            <a:endParaRPr lang="ja-JP" altLang="en-US" sz="2000" b="1">
              <a:ea typeface="ＭＳ Ｐゴシック"/>
            </a:endParaRPr>
          </a:p>
        </p:txBody>
      </p:sp>
      <p:pic>
        <p:nvPicPr>
          <p:cNvPr id="1186" name="図 129"/>
          <p:cNvPicPr>
            <a:picLocks noChangeAspect="1"/>
          </p:cNvPicPr>
          <p:nvPr/>
        </p:nvPicPr>
        <p:blipFill>
          <a:blip r:embed="rId1"/>
          <a:stretch>
            <a:fillRect/>
          </a:stretch>
        </p:blipFill>
        <p:spPr>
          <a:xfrm>
            <a:off x="4935005" y="3981986"/>
            <a:ext cx="3747992" cy="2499882"/>
          </a:xfrm>
          <a:prstGeom prst="rect">
            <a:avLst/>
          </a:prstGeom>
        </p:spPr>
      </p:pic>
      <p:pic>
        <p:nvPicPr>
          <p:cNvPr id="1187" name="図 127"/>
          <p:cNvPicPr>
            <a:picLocks noChangeAspect="1"/>
          </p:cNvPicPr>
          <p:nvPr/>
        </p:nvPicPr>
        <p:blipFill>
          <a:blip r:embed="rId2"/>
          <a:stretch>
            <a:fillRect/>
          </a:stretch>
        </p:blipFill>
        <p:spPr>
          <a:xfrm>
            <a:off x="753165" y="3285000"/>
            <a:ext cx="4436909" cy="29593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93" name="四角形 17"/>
          <p:cNvSpPr>
            <a:spLocks noGrp="1"/>
          </p:cNvSpPr>
          <p:nvPr>
            <p:ph type="title" idx="0"/>
          </p:nvPr>
        </p:nvSpPr>
        <p:spPr>
          <a:xfrm>
            <a:off x="303585" y="549000"/>
            <a:ext cx="8604956" cy="685406"/>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２　青少年の非行・被害防止強調月間の取組</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194" name="テキスト 69"/>
          <p:cNvSpPr txBox="1"/>
          <p:nvPr/>
        </p:nvSpPr>
        <p:spPr>
          <a:xfrm>
            <a:off x="911894" y="1756052"/>
            <a:ext cx="7996647" cy="1691878"/>
          </a:xfrm>
          <a:prstGeom prst="rect">
            <a:avLst/>
          </a:prstGeom>
        </p:spPr>
        <p:txBody>
          <a:bodyPr wrap="square">
            <a:spAutoFit/>
          </a:bodyPr>
          <a:p>
            <a:pPr algn="l"/>
            <a:r>
              <a:rPr lang="ja-JP" altLang="en-US" sz="2400" b="1"/>
              <a:t>　　　</a:t>
            </a:r>
            <a:r>
              <a:rPr lang="ja-JP" altLang="en-US" sz="2000" b="1"/>
              <a:t>７月の「青少年の非行・被害防止全国強調月間」に</a:t>
            </a:r>
            <a:r>
              <a:rPr lang="ja-JP" altLang="en-US" sz="2000" b="1"/>
              <a:t>お</a:t>
            </a:r>
            <a:r>
              <a:rPr lang="ja-JP" altLang="en-US" sz="2000" b="1"/>
              <a:t>いて、県</a:t>
            </a:r>
            <a:r>
              <a:rPr lang="ja-JP" altLang="en-US" sz="2000" b="1"/>
              <a:t>内</a:t>
            </a:r>
            <a:endParaRPr lang="ja-JP" altLang="en-US" sz="2000" b="1"/>
          </a:p>
          <a:p>
            <a:pPr algn="l"/>
            <a:r>
              <a:rPr lang="ja-JP" altLang="en-US" sz="2000" b="1"/>
              <a:t>　</a:t>
            </a:r>
            <a:r>
              <a:rPr lang="ja-JP" altLang="en-US" sz="2000" b="1"/>
              <a:t>　</a:t>
            </a:r>
            <a:r>
              <a:rPr lang="ja-JP" altLang="en-US" sz="2000" b="1"/>
              <a:t>の中学生を対象に</a:t>
            </a:r>
            <a:r>
              <a:rPr lang="ja-JP" altLang="en-US" sz="2000" b="1"/>
              <a:t>、青少年が非行・被</a:t>
            </a:r>
            <a:r>
              <a:rPr lang="ja-JP" altLang="en-US" sz="2000" b="1"/>
              <a:t>害</a:t>
            </a:r>
            <a:r>
              <a:rPr lang="ja-JP" altLang="en-US" sz="2000" b="1"/>
              <a:t>防</a:t>
            </a:r>
            <a:r>
              <a:rPr lang="ja-JP" altLang="en-US" sz="2000" b="1"/>
              <a:t>止について考える</a:t>
            </a:r>
            <a:r>
              <a:rPr lang="ja-JP" altLang="en-US" sz="2000" b="1"/>
              <a:t>きっか</a:t>
            </a:r>
            <a:endParaRPr lang="ja-JP" altLang="en-US" sz="2000" b="1"/>
          </a:p>
          <a:p>
            <a:pPr algn="l"/>
            <a:r>
              <a:rPr lang="ja-JP" altLang="en-US" sz="2000" b="1"/>
              <a:t>　</a:t>
            </a:r>
            <a:r>
              <a:rPr lang="ja-JP" altLang="en-US" sz="2000" b="1"/>
              <a:t>　</a:t>
            </a:r>
            <a:r>
              <a:rPr lang="ja-JP" altLang="en-US" sz="2000" b="1"/>
              <a:t>けとし、青少年の健全育成等</a:t>
            </a:r>
            <a:r>
              <a:rPr lang="ja-JP" altLang="en-US" sz="2000" b="1"/>
              <a:t>について県民の理解を深める</a:t>
            </a:r>
            <a:r>
              <a:rPr lang="ja-JP" altLang="en-US" sz="2000" b="1"/>
              <a:t>ことを目</a:t>
            </a:r>
            <a:endParaRPr lang="ja-JP" altLang="en-US" sz="2000" b="1"/>
          </a:p>
          <a:p>
            <a:pPr algn="l"/>
            <a:r>
              <a:rPr lang="ja-JP" altLang="en-US" sz="2000" b="1"/>
              <a:t>　</a:t>
            </a:r>
            <a:r>
              <a:rPr lang="ja-JP" altLang="en-US" sz="2000" b="1"/>
              <a:t>　</a:t>
            </a:r>
            <a:r>
              <a:rPr lang="ja-JP" altLang="en-US" sz="2000" b="1"/>
              <a:t>的に、標語コンク</a:t>
            </a:r>
            <a:r>
              <a:rPr lang="ja-JP" altLang="en-US" sz="2000" b="1"/>
              <a:t>ールを実施しています。</a:t>
            </a:r>
            <a:endParaRPr lang="ja-JP" altLang="en-US" sz="2000" b="1"/>
          </a:p>
          <a:p>
            <a:pPr algn="l"/>
            <a:r>
              <a:rPr lang="ja-JP" altLang="en-US" sz="2000" b="1"/>
              <a:t>　　　 　　　　</a:t>
            </a:r>
            <a:r>
              <a:rPr lang="ja-JP" altLang="en-US" sz="1800" b="0"/>
              <a:t>※公益社団法人青少年育成秋田県民</a:t>
            </a:r>
            <a:r>
              <a:rPr lang="ja-JP" altLang="en-US" sz="1800" b="0"/>
              <a:t>会議への委託による実施。</a:t>
            </a:r>
            <a:r>
              <a:rPr lang="ja-JP" altLang="en-US" sz="2000" b="0"/>
              <a:t>　</a:t>
            </a:r>
            <a:endParaRPr lang="ja-JP" altLang="en-US" sz="2000" b="0"/>
          </a:p>
        </p:txBody>
      </p:sp>
      <p:sp>
        <p:nvSpPr>
          <p:cNvPr id="1195" name="テキスト 106"/>
          <p:cNvSpPr txBox="1"/>
          <p:nvPr/>
        </p:nvSpPr>
        <p:spPr>
          <a:xfrm>
            <a:off x="758743" y="1341000"/>
            <a:ext cx="7857153" cy="830104"/>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（１）　標語コンクールの実施</a:t>
            </a:r>
            <a:endParaRPr lang="ja-JP" altLang="en-US" sz="2400" b="1">
              <a:gradFill rotWithShape="1">
                <a:gsLst>
                  <a:gs pos="0">
                    <a:srgbClr val="160080"/>
                  </a:gs>
                  <a:gs pos="100000">
                    <a:srgbClr val="003EFF"/>
                  </a:gs>
                </a:gsLst>
                <a:lin ang="5400000" scaled="1"/>
                <a:tileRect/>
              </a:gradFill>
            </a:endParaRPr>
          </a:p>
          <a:p>
            <a:pPr/>
            <a:r>
              <a:rPr lang="ja-JP" altLang="en-US" sz="2400"/>
              <a:t>　　　 </a:t>
            </a:r>
            <a:r>
              <a:rPr lang="ja-JP" altLang="en-US" sz="2400"/>
              <a:t>　　　　　　</a:t>
            </a:r>
            <a:endParaRPr lang="ja-JP" altLang="en-US" sz="2400"/>
          </a:p>
        </p:txBody>
      </p:sp>
      <p:sp>
        <p:nvSpPr>
          <p:cNvPr id="1196" name="テキスト 113"/>
          <p:cNvSpPr txBox="1"/>
          <p:nvPr/>
        </p:nvSpPr>
        <p:spPr>
          <a:xfrm>
            <a:off x="911894" y="3645000"/>
            <a:ext cx="7704000" cy="2307431"/>
          </a:xfrm>
          <a:prstGeom prst="rect">
            <a:avLst/>
          </a:prstGeom>
        </p:spPr>
        <p:txBody>
          <a:bodyPr wrap="square">
            <a:spAutoFit/>
          </a:bodyPr>
          <a:p>
            <a:pPr algn="l"/>
            <a:r>
              <a:rPr lang="ja-JP" altLang="en-US" sz="2400"/>
              <a:t>　　</a:t>
            </a:r>
            <a:r>
              <a:rPr lang="ja-JP" altLang="en-US" sz="2400">
                <a:gradFill rotWithShape="1">
                  <a:gsLst>
                    <a:gs pos="0">
                      <a:srgbClr val="160080"/>
                    </a:gs>
                    <a:gs pos="96999">
                      <a:srgbClr val="003EFF"/>
                    </a:gs>
                  </a:gsLst>
                  <a:lin ang="5400000" scaled="1"/>
                  <a:tileRect/>
                </a:gradFill>
              </a:rPr>
              <a:t>①　応募校数　　  ４３中学校</a:t>
            </a:r>
            <a:endParaRPr lang="ja-JP" altLang="en-US" sz="2000">
              <a:gradFill rotWithShape="1">
                <a:gsLst>
                  <a:gs pos="0">
                    <a:srgbClr val="160080"/>
                  </a:gs>
                  <a:gs pos="96999">
                    <a:srgbClr val="003EFF"/>
                  </a:gs>
                </a:gsLst>
                <a:lin ang="5400000" scaled="1"/>
                <a:tileRect/>
              </a:gradFill>
            </a:endParaRPr>
          </a:p>
          <a:p>
            <a:pPr algn="l"/>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②</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応募</a:t>
            </a:r>
            <a:r>
              <a:rPr lang="ja-JP" altLang="en-US" sz="2400">
                <a:gradFill rotWithShape="1">
                  <a:gsLst>
                    <a:gs pos="0">
                      <a:srgbClr val="160080"/>
                    </a:gs>
                    <a:gs pos="96999">
                      <a:srgbClr val="003EFF"/>
                    </a:gs>
                  </a:gsLst>
                  <a:lin ang="5400000" scaled="1"/>
                  <a:tileRect/>
                </a:gradFill>
              </a:rPr>
              <a:t>作品</a:t>
            </a:r>
            <a:r>
              <a:rPr lang="ja-JP" altLang="en-US" sz="2400">
                <a:gradFill rotWithShape="1">
                  <a:gsLst>
                    <a:gs pos="0">
                      <a:srgbClr val="160080"/>
                    </a:gs>
                    <a:gs pos="96999">
                      <a:srgbClr val="003EFF"/>
                    </a:gs>
                  </a:gsLst>
                  <a:lin ang="5400000" scaled="1"/>
                  <a:tileRect/>
                </a:gradFill>
              </a:rPr>
              <a:t>数　２，５８３作品</a:t>
            </a:r>
            <a:endParaRPr lang="ja-JP" altLang="en-US" sz="2400">
              <a:gradFill rotWithShape="1">
                <a:gsLst>
                  <a:gs pos="0">
                    <a:srgbClr val="160080"/>
                  </a:gs>
                  <a:gs pos="96999">
                    <a:srgbClr val="003EFF"/>
                  </a:gs>
                </a:gsLst>
                <a:lin ang="5400000" scaled="1"/>
                <a:tileRect/>
              </a:gradFill>
            </a:endParaRPr>
          </a:p>
          <a:p>
            <a:pPr algn="l"/>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③　受賞作品数　最優秀賞　１作品</a:t>
            </a:r>
            <a:endParaRPr lang="ja-JP" altLang="en-US" sz="2400">
              <a:gradFill rotWithShape="1">
                <a:gsLst>
                  <a:gs pos="0">
                    <a:srgbClr val="160080"/>
                  </a:gs>
                  <a:gs pos="96999">
                    <a:srgbClr val="003EFF"/>
                  </a:gs>
                </a:gsLst>
                <a:lin ang="5400000" scaled="1"/>
                <a:tileRect/>
              </a:gradFill>
            </a:endParaRPr>
          </a:p>
          <a:p>
            <a:pPr algn="l"/>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優秀賞</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３</a:t>
            </a:r>
            <a:r>
              <a:rPr lang="ja-JP" altLang="en-US" sz="2400">
                <a:gradFill rotWithShape="1">
                  <a:gsLst>
                    <a:gs pos="0">
                      <a:srgbClr val="160080"/>
                    </a:gs>
                    <a:gs pos="96999">
                      <a:srgbClr val="003EFF"/>
                    </a:gs>
                  </a:gsLst>
                  <a:lin ang="5400000" scaled="1"/>
                  <a:tileRect/>
                </a:gradFill>
              </a:rPr>
              <a:t>作品</a:t>
            </a:r>
            <a:endParaRPr lang="ja-JP" altLang="en-US" sz="2400">
              <a:gradFill rotWithShape="1">
                <a:gsLst>
                  <a:gs pos="0">
                    <a:srgbClr val="160080"/>
                  </a:gs>
                  <a:gs pos="96999">
                    <a:srgbClr val="003EFF"/>
                  </a:gs>
                </a:gsLst>
                <a:lin ang="5400000" scaled="1"/>
                <a:tileRect/>
              </a:gradFill>
            </a:endParaRPr>
          </a:p>
          <a:p>
            <a:pPr algn="l"/>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優良賞　 　 ６作品</a:t>
            </a:r>
            <a:endParaRPr lang="ja-JP" altLang="en-US" sz="2400">
              <a:gradFill rotWithShape="1">
                <a:gsLst>
                  <a:gs pos="0">
                    <a:srgbClr val="160080"/>
                  </a:gs>
                  <a:gs pos="96999">
                    <a:srgbClr val="003EFF"/>
                  </a:gs>
                </a:gsLst>
                <a:lin ang="5400000" scaled="1"/>
                <a:tileRect/>
              </a:gradFill>
            </a:endParaRPr>
          </a:p>
          <a:p>
            <a:pPr algn="l"/>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学校賞</a:t>
            </a:r>
            <a:r>
              <a:rPr lang="ja-JP" altLang="en-US" sz="2400">
                <a:gradFill rotWithShape="1">
                  <a:gsLst>
                    <a:gs pos="0">
                      <a:srgbClr val="160080"/>
                    </a:gs>
                    <a:gs pos="96999">
                      <a:srgbClr val="003EFF"/>
                    </a:gs>
                  </a:gsLst>
                  <a:lin ang="5400000" scaled="1"/>
                  <a:tileRect/>
                </a:gradFill>
              </a:rPr>
              <a:t>　</a:t>
            </a:r>
            <a:r>
              <a:rPr lang="ja-JP" altLang="en-US" sz="2400">
                <a:gradFill rotWithShape="1">
                  <a:gsLst>
                    <a:gs pos="0">
                      <a:srgbClr val="160080"/>
                    </a:gs>
                    <a:gs pos="96999">
                      <a:srgbClr val="003EFF"/>
                    </a:gs>
                  </a:gsLst>
                  <a:lin ang="5400000" scaled="1"/>
                  <a:tileRect/>
                </a:gradFill>
              </a:rPr>
              <a:t>　</a:t>
            </a:r>
            <a:endParaRPr lang="ja-JP" altLang="en-US" sz="2400">
              <a:gradFill rotWithShape="1">
                <a:gsLst>
                  <a:gs pos="0">
                    <a:srgbClr val="160080"/>
                  </a:gs>
                  <a:gs pos="96999">
                    <a:srgbClr val="003EFF"/>
                  </a:gs>
                </a:gsLst>
                <a:lin ang="5400000" scaled="1"/>
                <a:tileRect/>
              </a:gra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02" name="四角形 17"/>
          <p:cNvSpPr>
            <a:spLocks noGrp="1"/>
          </p:cNvSpPr>
          <p:nvPr>
            <p:ph type="title" idx="0"/>
          </p:nvPr>
        </p:nvSpPr>
        <p:spPr>
          <a:xfrm>
            <a:off x="303585" y="549000"/>
            <a:ext cx="8604956" cy="685406"/>
          </a:xfrm>
          <a:prstGeom prst="rect">
            <a:avLst/>
          </a:prstGeom>
        </p:spPr>
        <p:txBody>
          <a:bodyPr>
            <a:normAutofit/>
          </a:bodyPr>
          <a:p>
            <a:r>
              <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rPr>
              <a:t>２　青少年の非行・被害防止強調月間の取組</a:t>
            </a:r>
            <a:endParaRPr kumimoji="1" lang="ja-JP" altLang="en-US" sz="3555">
              <a:ln/>
              <a:gradFill rotWithShape="1">
                <a:gsLst>
                  <a:gs pos="0">
                    <a:srgbClr val="160080"/>
                  </a:gs>
                  <a:gs pos="100000">
                    <a:srgbClr val="003EFF"/>
                  </a:gs>
                </a:gsLst>
                <a:lin ang="5400000" scaled="1"/>
                <a:tileRect/>
              </a:gradFill>
              <a:effectLst>
                <a:outerShdw blurRad="75057" dir="5400000" sy="-20000" rotWithShape="0">
                  <a:schemeClr val="bg1">
                    <a:alpha val="22000"/>
                  </a:schemeClr>
                </a:outerShdw>
              </a:effectLst>
            </a:endParaRPr>
          </a:p>
        </p:txBody>
      </p:sp>
      <p:sp>
        <p:nvSpPr>
          <p:cNvPr id="1203" name="テキスト 106"/>
          <p:cNvSpPr txBox="1"/>
          <p:nvPr/>
        </p:nvSpPr>
        <p:spPr>
          <a:xfrm>
            <a:off x="794625" y="1455828"/>
            <a:ext cx="5436872" cy="830104"/>
          </a:xfrm>
          <a:prstGeom prst="rect">
            <a:avLst/>
          </a:prstGeom>
        </p:spPr>
        <p:txBody>
          <a:bodyPr wrap="square">
            <a:spAutoFit/>
          </a:bodyPr>
          <a:p>
            <a:pPr/>
            <a:r>
              <a:rPr lang="ja-JP" altLang="en-US" sz="2400" b="1">
                <a:gradFill rotWithShape="1">
                  <a:gsLst>
                    <a:gs pos="0">
                      <a:srgbClr val="160080"/>
                    </a:gs>
                    <a:gs pos="100000">
                      <a:srgbClr val="003EFF"/>
                    </a:gs>
                  </a:gsLst>
                  <a:lin ang="5400000" scaled="1"/>
                  <a:tileRect/>
                </a:gradFill>
              </a:rPr>
              <a:t>（２）　標語コンクール表彰式の開催</a:t>
            </a:r>
            <a:endParaRPr lang="ja-JP" altLang="en-US" sz="2400" b="1">
              <a:gradFill rotWithShape="1">
                <a:gsLst>
                  <a:gs pos="0">
                    <a:srgbClr val="160080"/>
                  </a:gs>
                  <a:gs pos="100000">
                    <a:srgbClr val="003EFF"/>
                  </a:gs>
                </a:gsLst>
                <a:lin ang="5400000" scaled="1"/>
                <a:tileRect/>
              </a:gradFill>
            </a:endParaRPr>
          </a:p>
          <a:p>
            <a:pPr/>
            <a:r>
              <a:rPr lang="ja-JP" altLang="en-US" sz="2400"/>
              <a:t>　　　 </a:t>
            </a:r>
            <a:r>
              <a:rPr lang="ja-JP" altLang="en-US" sz="2400"/>
              <a:t>　　　　　　</a:t>
            </a:r>
            <a:endParaRPr lang="ja-JP" altLang="en-US" sz="2400"/>
          </a:p>
        </p:txBody>
      </p:sp>
      <p:sp>
        <p:nvSpPr>
          <p:cNvPr id="1204" name="テキスト 137"/>
          <p:cNvSpPr txBox="1"/>
          <p:nvPr/>
        </p:nvSpPr>
        <p:spPr>
          <a:xfrm>
            <a:off x="906470" y="2061000"/>
            <a:ext cx="7704000" cy="1445657"/>
          </a:xfrm>
          <a:prstGeom prst="rect">
            <a:avLst/>
          </a:prstGeom>
          <a:ln w="28575" cap="rnd" cmpd="sng">
            <a:noFill/>
            <a:prstDash val="dashDot"/>
          </a:ln>
        </p:spPr>
        <p:txBody>
          <a:bodyPr wrap="square">
            <a:spAutoFit/>
          </a:bodyPr>
          <a:p>
            <a:pPr/>
            <a:r>
              <a:rPr lang="ja-JP" altLang="en-US" sz="2000"/>
              <a:t>　　</a:t>
            </a:r>
            <a:r>
              <a:rPr lang="ja-JP" altLang="en-US" sz="2000">
                <a:gradFill rotWithShape="1">
                  <a:gsLst>
                    <a:gs pos="0">
                      <a:srgbClr val="160080"/>
                    </a:gs>
                    <a:gs pos="100000">
                      <a:srgbClr val="003EFF"/>
                    </a:gs>
                  </a:gsLst>
                  <a:lin ang="5400000" scaled="1"/>
                  <a:tileRect/>
                </a:gradFill>
              </a:rPr>
              <a:t>①　開催日</a:t>
            </a:r>
            <a:endParaRPr lang="ja-JP" altLang="en-US" sz="2400">
              <a:gradFill rotWithShape="1">
                <a:gsLst>
                  <a:gs pos="0">
                    <a:srgbClr val="160080"/>
                  </a:gs>
                  <a:gs pos="100000">
                    <a:srgbClr val="003EFF"/>
                  </a:gs>
                </a:gsLst>
                <a:lin ang="5400000" scaled="1"/>
                <a:tileRect/>
              </a:gradFill>
            </a:endParaRPr>
          </a:p>
          <a:p>
            <a:pPr/>
            <a:r>
              <a:rPr lang="ja-JP" altLang="en-US" sz="2400"/>
              <a:t>　</a:t>
            </a:r>
            <a:r>
              <a:rPr lang="ja-JP" altLang="en-US" sz="2400"/>
              <a:t>　　　  </a:t>
            </a:r>
            <a:r>
              <a:rPr lang="ja-JP" altLang="en-US" sz="2000" b="1"/>
              <a:t>令和４年</a:t>
            </a:r>
            <a:r>
              <a:rPr lang="ja-JP" altLang="en-US" sz="2000" b="1"/>
              <a:t>７</a:t>
            </a:r>
            <a:r>
              <a:rPr lang="ja-JP" altLang="en-US" sz="2000" b="1"/>
              <a:t>月２８</a:t>
            </a:r>
            <a:r>
              <a:rPr lang="ja-JP" altLang="en-US" sz="2000" b="1"/>
              <a:t>日（木）</a:t>
            </a:r>
            <a:r>
              <a:rPr lang="ja-JP" altLang="en-US" sz="2000"/>
              <a:t>　</a:t>
            </a:r>
            <a:endParaRPr lang="ja-JP" altLang="en-US" sz="2400"/>
          </a:p>
          <a:p>
            <a:pPr/>
            <a:r>
              <a:rPr lang="ja-JP" altLang="en-US" sz="2000"/>
              <a:t>　</a:t>
            </a:r>
            <a:r>
              <a:rPr lang="ja-JP" altLang="en-US" sz="2000"/>
              <a:t>　</a:t>
            </a:r>
            <a:r>
              <a:rPr lang="ja-JP" altLang="en-US" sz="2000">
                <a:gradFill rotWithShape="1">
                  <a:gsLst>
                    <a:gs pos="0">
                      <a:srgbClr val="160080"/>
                    </a:gs>
                    <a:gs pos="100000">
                      <a:srgbClr val="003EFF"/>
                    </a:gs>
                  </a:gsLst>
                  <a:lin ang="5400000" scaled="1"/>
                  <a:tileRect/>
                </a:gradFill>
              </a:rPr>
              <a:t>②</a:t>
            </a:r>
            <a:r>
              <a:rPr lang="ja-JP" altLang="en-US" sz="2000">
                <a:gradFill rotWithShape="1">
                  <a:gsLst>
                    <a:gs pos="0">
                      <a:srgbClr val="160080"/>
                    </a:gs>
                    <a:gs pos="100000">
                      <a:srgbClr val="003EFF"/>
                    </a:gs>
                  </a:gsLst>
                  <a:lin ang="5400000" scaled="1"/>
                  <a:tileRect/>
                </a:gradFill>
              </a:rPr>
              <a:t>　</a:t>
            </a:r>
            <a:r>
              <a:rPr lang="ja-JP" altLang="en-US" sz="2000">
                <a:gradFill rotWithShape="1">
                  <a:gsLst>
                    <a:gs pos="0">
                      <a:srgbClr val="160080"/>
                    </a:gs>
                    <a:gs pos="100000">
                      <a:srgbClr val="003EFF"/>
                    </a:gs>
                  </a:gsLst>
                  <a:lin ang="5400000" scaled="1"/>
                  <a:tileRect/>
                </a:gradFill>
              </a:rPr>
              <a:t>場所</a:t>
            </a:r>
            <a:endParaRPr lang="ja-JP" altLang="en-US" sz="2400">
              <a:gradFill rotWithShape="1">
                <a:gsLst>
                  <a:gs pos="0">
                    <a:srgbClr val="160080"/>
                  </a:gs>
                  <a:gs pos="100000">
                    <a:srgbClr val="003EFF"/>
                  </a:gs>
                </a:gsLst>
                <a:lin ang="5400000" scaled="1"/>
                <a:tileRect/>
              </a:gradFill>
            </a:endParaRPr>
          </a:p>
          <a:p>
            <a:pPr/>
            <a:r>
              <a:rPr lang="ja-JP" altLang="en-US" sz="2400"/>
              <a:t>　</a:t>
            </a:r>
            <a:r>
              <a:rPr lang="ja-JP" altLang="en-US" sz="2400"/>
              <a:t>　</a:t>
            </a:r>
            <a:r>
              <a:rPr lang="ja-JP" altLang="en-US" sz="2400"/>
              <a:t>　</a:t>
            </a:r>
            <a:r>
              <a:rPr lang="ja-JP" altLang="en-US" sz="2400"/>
              <a:t>　</a:t>
            </a:r>
            <a:r>
              <a:rPr lang="ja-JP" altLang="en-US" sz="2400" b="1"/>
              <a:t>　</a:t>
            </a:r>
            <a:r>
              <a:rPr lang="ja-JP" altLang="en-US" sz="2000" b="1"/>
              <a:t>秋田県庁「正庁」</a:t>
            </a:r>
            <a:endParaRPr lang="ja-JP" altLang="en-US" sz="2400" b="1"/>
          </a:p>
        </p:txBody>
      </p:sp>
      <p:pic>
        <p:nvPicPr>
          <p:cNvPr id="1205" name="図 142"/>
          <p:cNvPicPr>
            <a:picLocks noChangeAspect="1"/>
          </p:cNvPicPr>
          <p:nvPr/>
        </p:nvPicPr>
        <p:blipFill>
          <a:blip r:embed="rId1"/>
          <a:stretch>
            <a:fillRect/>
          </a:stretch>
        </p:blipFill>
        <p:spPr>
          <a:xfrm>
            <a:off x="5826646" y="2320067"/>
            <a:ext cx="3079540" cy="2054030"/>
          </a:xfrm>
          <a:prstGeom prst="rect">
            <a:avLst/>
          </a:prstGeom>
        </p:spPr>
      </p:pic>
      <p:pic>
        <p:nvPicPr>
          <p:cNvPr id="1206" name="図 143"/>
          <p:cNvPicPr>
            <a:picLocks noChangeAspect="1"/>
          </p:cNvPicPr>
          <p:nvPr/>
        </p:nvPicPr>
        <p:blipFill>
          <a:blip r:embed="rId2"/>
          <a:stretch>
            <a:fillRect/>
          </a:stretch>
        </p:blipFill>
        <p:spPr>
          <a:xfrm>
            <a:off x="5826646" y="4462060"/>
            <a:ext cx="3081895" cy="2055600"/>
          </a:xfrm>
          <a:prstGeom prst="rect">
            <a:avLst/>
          </a:prstGeom>
        </p:spPr>
      </p:pic>
      <p:pic>
        <p:nvPicPr>
          <p:cNvPr id="1207" name="図 144"/>
          <p:cNvPicPr>
            <a:picLocks noChangeAspect="1"/>
          </p:cNvPicPr>
          <p:nvPr/>
        </p:nvPicPr>
        <p:blipFill>
          <a:blip r:embed="rId3"/>
          <a:stretch>
            <a:fillRect/>
          </a:stretch>
        </p:blipFill>
        <p:spPr>
          <a:xfrm>
            <a:off x="675284" y="3759566"/>
            <a:ext cx="4836109" cy="2758094"/>
          </a:xfrm>
          <a:prstGeom prst="rect">
            <a:avLst/>
          </a:prstGeom>
        </p:spPr>
      </p:pic>
    </p:spTree>
  </p:cSld>
  <p:clrMapOvr>
    <a:masterClrMapping/>
  </p:clrMapOvr>
</p:sld>
</file>

<file path=ppt/theme/_rels/theme1.xml.rels><?xml version="1.0" encoding="UTF-8"?><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lumMod val="90000"/>
              </a:schemeClr>
            </a:gs>
          </a:gsLst>
          <a:lin ang="5400000" scaled="0"/>
          <a:tileRect/>
        </a:gradFill>
        <a:gradFill rotWithShape="1">
          <a:gsLst>
            <a:gs pos="0">
              <a:schemeClr val="phClr">
                <a:tint val="96000"/>
                <a:satMod val="120000"/>
                <a:lumMod val="120000"/>
              </a:schemeClr>
            </a:gs>
            <a:gs pos="100000">
              <a:schemeClr val="phClr">
                <a:shade val="89000"/>
                <a:lumMod val="90000"/>
              </a:schemeClr>
            </a:gs>
          </a:gsLst>
          <a:lin ang="5400000" scaled="0"/>
          <a:tileRect/>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satMod val="114000"/>
                <a:lumMod val="114000"/>
              </a:schemeClr>
            </a:gs>
            <a:gs pos="74000">
              <a:schemeClr val="phClr">
                <a:tint val="94000"/>
                <a:shade val="94000"/>
                <a:satMod val="128000"/>
              </a:schemeClr>
            </a:gs>
            <a:gs pos="100000">
              <a:schemeClr val="phClr">
                <a:tint val="98000"/>
                <a:hueMod val="98000"/>
                <a:lumMod val="74000"/>
              </a:schemeClr>
            </a:gs>
          </a:gsLst>
          <a:path path="circle">
            <a:fillToRect l="20000" t="-40000" r="20000" b="140000"/>
          </a:path>
          <a:tileRect/>
        </a:gradFill>
        <a:blipFill>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txDef>
      <a:spPr>
        <a:custGeom>
          <a:avLst/>
          <a:gdLst/>
          <a:ahLst/>
          <a:cxnLst/>
          <a:rect l="l" t="t" r="r" b="b"/>
          <a:pathLst/>
        </a:custGeom>
      </a:spPr>
      <a:bodyPr vertOverflow="overflow" horzOverflow="overflow" wrap="square">
        <a:spAutoFit/>
      </a:bodyPr>
      <a:lstStyle>
        <a:defPPr>
          <a:defRPr lang="ja-JP" altLang="en-US" sz="2400"/>
        </a:defPPr>
      </a:lstStyle>
    </a:txDef>
  </a:objectDefaults>
  <a:extraClrSchemeLst/>
</a:theme>
</file>

<file path=ppt/theme/theme2.xml><?xml version="1.0" encoding="utf-8"?>
<a:theme xmlns:a="http://schemas.openxmlformats.org/drawingml/2006/main" name="10_マルチ">
  <a:themeElements>
    <a:clrScheme name="マルチ">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マルチ">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マルチ">
      <a:fillStyleLst>
        <a:solidFill>
          <a:schemeClr val="phClr"/>
        </a:solidFill>
        <a:gradFill rotWithShape="1">
          <a:gsLst>
            <a:gs pos="0">
              <a:schemeClr val="phClr">
                <a:tint val="37000"/>
                <a:satMod val="200000"/>
                <a:lumMod val="88000"/>
              </a:schemeClr>
            </a:gs>
            <a:gs pos="100000">
              <a:schemeClr val="phClr">
                <a:tint val="53000"/>
                <a:satMod val="350000"/>
                <a:lumMod val="79000"/>
              </a:schemeClr>
            </a:gs>
          </a:gsLst>
          <a:lin ang="5400000" scaled="1"/>
          <a:tileRect/>
        </a:gradFill>
        <a:gradFill rotWithShape="1">
          <a:gsLst>
            <a:gs pos="0">
              <a:schemeClr val="phClr">
                <a:tint val="83000"/>
                <a:satMod val="220000"/>
                <a:lumMod val="90000"/>
              </a:schemeClr>
            </a:gs>
            <a:gs pos="76000">
              <a:schemeClr val="phClr"/>
            </a:gs>
            <a:gs pos="100000">
              <a:schemeClr val="phClr">
                <a:shade val="93000"/>
                <a:lumMod val="93000"/>
              </a:schemeClr>
            </a:gs>
          </a:gsLst>
          <a:path path="circle">
            <a:fillToRect l="15000" t="15000" r="100000" b="100000"/>
          </a:path>
          <a:tileRect/>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Waveform</Template>
  <TotalTime>208</TotalTime>
  <Words>11</Words>
  <Application>JUST Focus</Application>
  <Paragraphs>3</Paragraph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ウェーブ</vt:lpstr>
      <vt:lpstr>青少年健全育成事業について</vt:lpstr>
      <vt:lpstr>PowerPoint プレゼンテーション</vt:lpstr>
    </vt:vector>
  </TitlesOfParts>
  <LinksUpToDate>false</LinksUpToDate>
  <SharedDoc>false</SharedDoc>
  <HyperlinksChanged>false</HyperlinksChanged>
  <AppVersion>4.1.7</AppVersion>
  <PresentationFormat>ユーザー設定</PresentationFormat>
  <Slides>18</Slides>
  <Notes>18</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鈴木　智子</dc:creator>
  <cp:lastModifiedBy>佐藤　浩太郎</cp:lastModifiedBy>
  <dcterms:created xsi:type="dcterms:W3CDTF">2020-01-15T00:40:01Z</dcterms:created>
  <dcterms:modified xsi:type="dcterms:W3CDTF">2023-01-26T08:19:46Z</dcterms:modified>
  <cp:revision>88</cp:revision>
</cp:coreProperties>
</file>

<file path=docProps/custom.xml><?xml version="1.0" encoding="utf-8"?>
<Properties xmlns:vt="http://schemas.openxmlformats.org/officeDocument/2006/docPropsVTypes" xmlns="http://schemas.openxmlformats.org/officeDocument/2006/custom-properties"/>
</file>